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10" d="100"/>
          <a:sy n="110" d="100"/>
        </p:scale>
        <p:origin x="2412" y="-16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330397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446826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366774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451549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380679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689516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FE415C-AAEE-4A2D-956E-22920FBB827E}" type="datetimeFigureOut">
              <a:rPr kumimoji="1" lang="ja-JP" altLang="en-US" smtClean="0"/>
              <a:t>2022/1/6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81010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5FE415C-AAEE-4A2D-956E-22920FBB827E}" type="datetimeFigureOut">
              <a:rPr kumimoji="1" lang="ja-JP" altLang="en-US" smtClean="0"/>
              <a:t>2022/1/6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57788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E415C-AAEE-4A2D-956E-22920FBB827E}" type="datetimeFigureOut">
              <a:rPr kumimoji="1" lang="ja-JP" altLang="en-US" smtClean="0"/>
              <a:t>2022/1/6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682456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951044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3268960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5FE415C-AAEE-4A2D-956E-22920FBB827E}" type="datetimeFigureOut">
              <a:rPr kumimoji="1" lang="ja-JP" altLang="en-US" smtClean="0"/>
              <a:t>2022/1/6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21471733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qqrt38y9@fancy.ocn.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24A08ED-5F92-46A1-8638-BD89F4353E83}"/>
              </a:ext>
            </a:extLst>
          </p:cNvPr>
          <p:cNvSpPr txBox="1"/>
          <p:nvPr/>
        </p:nvSpPr>
        <p:spPr>
          <a:xfrm>
            <a:off x="1368980" y="240092"/>
            <a:ext cx="4120039" cy="262829"/>
          </a:xfrm>
          <a:prstGeom prst="rect">
            <a:avLst/>
          </a:prstGeom>
          <a:noFill/>
        </p:spPr>
        <p:txBody>
          <a:bodyPr wrap="none" rtlCol="0">
            <a:spAutoFit/>
          </a:bodyPr>
          <a:lstStyle/>
          <a:p>
            <a:pPr algn="ctr"/>
            <a:r>
              <a:rPr kumimoji="1" lang="ja-JP" altLang="en-US" sz="1108" b="1" dirty="0">
                <a:latin typeface="HGSｺﾞｼｯｸM" panose="020B0600000000000000" pitchFamily="50" charset="-128"/>
                <a:ea typeface="HGSｺﾞｼｯｸM" panose="020B0600000000000000" pitchFamily="50" charset="-128"/>
              </a:rPr>
              <a:t>令和</a:t>
            </a:r>
            <a:r>
              <a:rPr kumimoji="1" lang="en-US" altLang="ja-JP" sz="1108" b="1" dirty="0">
                <a:latin typeface="HGSｺﾞｼｯｸM" panose="020B0600000000000000" pitchFamily="50" charset="-128"/>
                <a:ea typeface="HGSｺﾞｼｯｸM" panose="020B0600000000000000" pitchFamily="50" charset="-128"/>
              </a:rPr>
              <a:t>3</a:t>
            </a:r>
            <a:r>
              <a:rPr kumimoji="1" lang="ja-JP" altLang="en-US" sz="1108" b="1" dirty="0">
                <a:latin typeface="HGSｺﾞｼｯｸM" panose="020B0600000000000000" pitchFamily="50" charset="-128"/>
                <a:ea typeface="HGSｺﾞｼｯｸM" panose="020B0600000000000000" pitchFamily="50" charset="-128"/>
              </a:rPr>
              <a:t>年度三鷹市スポーツ指導員一般教養研修会（開催要項）</a:t>
            </a:r>
          </a:p>
        </p:txBody>
      </p:sp>
      <p:sp>
        <p:nvSpPr>
          <p:cNvPr id="7" name="テキスト ボックス 6">
            <a:extLst>
              <a:ext uri="{FF2B5EF4-FFF2-40B4-BE49-F238E27FC236}">
                <a16:creationId xmlns:a16="http://schemas.microsoft.com/office/drawing/2014/main" id="{40A77523-038E-4312-8055-6EAD13327F93}"/>
              </a:ext>
            </a:extLst>
          </p:cNvPr>
          <p:cNvSpPr txBox="1"/>
          <p:nvPr/>
        </p:nvSpPr>
        <p:spPr>
          <a:xfrm>
            <a:off x="165607" y="701313"/>
            <a:ext cx="6604693" cy="2490362"/>
          </a:xfrm>
          <a:prstGeom prst="rect">
            <a:avLst/>
          </a:prstGeom>
          <a:noFill/>
        </p:spPr>
        <p:txBody>
          <a:bodyPr wrap="none" rtlCol="0">
            <a:spAutoFit/>
          </a:bodyPr>
          <a:lstStyle/>
          <a:p>
            <a:r>
              <a:rPr kumimoji="1" lang="en-US" altLang="ja-JP" sz="1108" b="1" dirty="0">
                <a:latin typeface="HGSｺﾞｼｯｸM" panose="020B0600000000000000" pitchFamily="50" charset="-128"/>
                <a:ea typeface="HGSｺﾞｼｯｸM" panose="020B0600000000000000" pitchFamily="50" charset="-128"/>
              </a:rPr>
              <a:t>1</a:t>
            </a:r>
            <a:r>
              <a:rPr kumimoji="1" lang="ja-JP" altLang="en-US" sz="1108" b="1" dirty="0">
                <a:latin typeface="HGSｺﾞｼｯｸM" panose="020B0600000000000000" pitchFamily="50" charset="-128"/>
                <a:ea typeface="HGSｺﾞｼｯｸM" panose="020B0600000000000000" pitchFamily="50" charset="-128"/>
              </a:rPr>
              <a:t>　趣旨</a:t>
            </a:r>
            <a:r>
              <a:rPr kumimoji="1" lang="ja-JP" altLang="en-US" sz="1385" dirty="0">
                <a:latin typeface="HGSｺﾞｼｯｸM" panose="020B0600000000000000" pitchFamily="50" charset="-128"/>
                <a:ea typeface="HGSｺﾞｼｯｸM" panose="020B0600000000000000" pitchFamily="50" charset="-128"/>
              </a:rPr>
              <a:t>　　</a:t>
            </a:r>
            <a:r>
              <a:rPr kumimoji="1" lang="ja-JP" altLang="en-US" sz="1108" dirty="0">
                <a:latin typeface="HGSｺﾞｼｯｸM" panose="020B0600000000000000" pitchFamily="50" charset="-128"/>
                <a:ea typeface="HGSｺﾞｼｯｸM" panose="020B0600000000000000" pitchFamily="50" charset="-128"/>
              </a:rPr>
              <a:t>三鷹市体育協会では、三鷹市民のスポーツ振興の一つとして、スポーツ指導員制度を</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設け、広く市民からの指導要請に応じられるスポーツ指導員を養成しています。</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⑴　三鷹市スポーツ指導員養成研修会</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三鷹市スポーツ指導員や三鷹市体育協会会員などを対象にスポーツに関する知識や</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技術を講義や実技形式で行う講習会・研修会です。</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2</a:t>
            </a:r>
            <a:r>
              <a:rPr kumimoji="1" lang="ja-JP" altLang="en-US" sz="1108" b="1" dirty="0">
                <a:latin typeface="HGSｺﾞｼｯｸM" panose="020B0600000000000000" pitchFamily="50" charset="-128"/>
                <a:ea typeface="HGSｺﾞｼｯｸM" panose="020B0600000000000000" pitchFamily="50" charset="-128"/>
              </a:rPr>
              <a:t>　主催　　 </a:t>
            </a:r>
            <a:r>
              <a:rPr kumimoji="1" lang="ja-JP" altLang="en-US" sz="1108" dirty="0">
                <a:latin typeface="HGSｺﾞｼｯｸM" panose="020B0600000000000000" pitchFamily="50" charset="-128"/>
                <a:ea typeface="HGSｺﾞｼｯｸM" panose="020B0600000000000000" pitchFamily="50" charset="-128"/>
              </a:rPr>
              <a:t>三鷹市体育協会</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3</a:t>
            </a:r>
            <a:r>
              <a:rPr kumimoji="1" lang="ja-JP" altLang="en-US" sz="1108" b="1" dirty="0">
                <a:latin typeface="HGSｺﾞｼｯｸM" panose="020B0600000000000000" pitchFamily="50" charset="-128"/>
                <a:ea typeface="HGSｺﾞｼｯｸM" panose="020B0600000000000000" pitchFamily="50" charset="-128"/>
              </a:rPr>
              <a:t>　日時　　 </a:t>
            </a:r>
            <a:r>
              <a:rPr kumimoji="1" lang="ja-JP" altLang="en-US" sz="1108" dirty="0">
                <a:latin typeface="HGSｺﾞｼｯｸM" panose="020B0600000000000000" pitchFamily="50" charset="-128"/>
                <a:ea typeface="HGSｺﾞｼｯｸM" panose="020B0600000000000000" pitchFamily="50" charset="-128"/>
              </a:rPr>
              <a:t>下記のとおり</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4</a:t>
            </a:r>
            <a:r>
              <a:rPr kumimoji="1" lang="ja-JP" altLang="en-US" sz="1108" b="1" dirty="0">
                <a:latin typeface="HGSｺﾞｼｯｸM" panose="020B0600000000000000" pitchFamily="50" charset="-128"/>
                <a:ea typeface="HGSｺﾞｼｯｸM" panose="020B0600000000000000" pitchFamily="50" charset="-128"/>
              </a:rPr>
              <a:t>　会場</a:t>
            </a:r>
            <a:r>
              <a:rPr kumimoji="1" lang="ja-JP" altLang="en-US" sz="1108" dirty="0">
                <a:latin typeface="HGSｺﾞｼｯｸM" panose="020B0600000000000000" pitchFamily="50" charset="-128"/>
                <a:ea typeface="HGSｺﾞｼｯｸM" panose="020B0600000000000000" pitchFamily="50" charset="-128"/>
              </a:rPr>
              <a:t>　　 元気創造プラザ　</a:t>
            </a:r>
            <a:r>
              <a:rPr kumimoji="1" lang="en-US" altLang="ja-JP" sz="1108" dirty="0">
                <a:latin typeface="HGSｺﾞｼｯｸM" panose="020B0600000000000000" pitchFamily="50" charset="-128"/>
                <a:ea typeface="HGSｺﾞｼｯｸM" panose="020B0600000000000000" pitchFamily="50" charset="-128"/>
              </a:rPr>
              <a:t>5</a:t>
            </a:r>
            <a:r>
              <a:rPr kumimoji="1" lang="ja-JP" altLang="en-US" sz="1108" dirty="0">
                <a:latin typeface="HGSｺﾞｼｯｸM" panose="020B0600000000000000" pitchFamily="50" charset="-128"/>
                <a:ea typeface="HGSｺﾞｼｯｸM" panose="020B0600000000000000" pitchFamily="50" charset="-128"/>
              </a:rPr>
              <a:t>階学習室</a:t>
            </a:r>
            <a:r>
              <a:rPr kumimoji="1" lang="en-US" altLang="ja-JP" sz="1108" dirty="0">
                <a:latin typeface="HGSｺﾞｼｯｸM" panose="020B0600000000000000" pitchFamily="50" charset="-128"/>
                <a:ea typeface="HGSｺﾞｼｯｸM" panose="020B0600000000000000" pitchFamily="50" charset="-128"/>
              </a:rPr>
              <a:t>5.6</a:t>
            </a:r>
            <a:r>
              <a:rPr kumimoji="1" lang="ja-JP" altLang="en-US" sz="1108" dirty="0">
                <a:latin typeface="HGSｺﾞｼｯｸM" panose="020B0600000000000000" pitchFamily="50" charset="-128"/>
                <a:ea typeface="HGSｺﾞｼｯｸM" panose="020B0600000000000000" pitchFamily="50" charset="-128"/>
              </a:rPr>
              <a:t>及び</a:t>
            </a:r>
            <a:r>
              <a:rPr kumimoji="1" lang="en-US" altLang="ja-JP" sz="1108" dirty="0">
                <a:latin typeface="HGSｺﾞｼｯｸM" panose="020B0600000000000000" pitchFamily="50" charset="-128"/>
                <a:ea typeface="HGSｺﾞｼｯｸM" panose="020B0600000000000000" pitchFamily="50" charset="-128"/>
              </a:rPr>
              <a:t>4</a:t>
            </a:r>
            <a:r>
              <a:rPr kumimoji="1" lang="ja-JP" altLang="en-US" sz="1108" dirty="0">
                <a:latin typeface="HGSｺﾞｼｯｸM" panose="020B0600000000000000" pitchFamily="50" charset="-128"/>
                <a:ea typeface="HGSｺﾞｼｯｸM" panose="020B0600000000000000" pitchFamily="50" charset="-128"/>
              </a:rPr>
              <a:t>階ホール</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5</a:t>
            </a:r>
            <a:r>
              <a:rPr kumimoji="1" lang="ja-JP" altLang="en-US" sz="1108" b="1" dirty="0">
                <a:latin typeface="HGSｺﾞｼｯｸM" panose="020B0600000000000000" pitchFamily="50" charset="-128"/>
                <a:ea typeface="HGSｺﾞｼｯｸM" panose="020B0600000000000000" pitchFamily="50" charset="-128"/>
              </a:rPr>
              <a:t>　対象</a:t>
            </a:r>
            <a:r>
              <a:rPr kumimoji="1" lang="ja-JP" altLang="en-US" sz="1108" dirty="0">
                <a:latin typeface="HGSｺﾞｼｯｸM" panose="020B0600000000000000" pitchFamily="50" charset="-128"/>
                <a:ea typeface="HGSｺﾞｼｯｸM" panose="020B0600000000000000" pitchFamily="50" charset="-128"/>
              </a:rPr>
              <a:t>　　 ⑴　更新を希望する三鷹市スポーツ指導員登録者</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b="1" dirty="0">
                <a:latin typeface="HGSｺﾞｼｯｸM" panose="020B0600000000000000" pitchFamily="50" charset="-128"/>
                <a:ea typeface="HGSｺﾞｼｯｸM" panose="020B0600000000000000" pitchFamily="50" charset="-128"/>
              </a:rPr>
              <a:t>　　　　　　</a:t>
            </a:r>
            <a:r>
              <a:rPr kumimoji="1" lang="ja-JP" altLang="en-US" sz="1108" dirty="0">
                <a:latin typeface="HGSｺﾞｼｯｸM" panose="020B0600000000000000" pitchFamily="50" charset="-128"/>
                <a:ea typeface="HGSｺﾞｼｯｸM" panose="020B0600000000000000" pitchFamily="50" charset="-128"/>
              </a:rPr>
              <a:t>⑵　新規認定希望者は、各連盟・協会の指導員実技認定者と国・都その他体育協会加盟</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団体が認定、推薦した方及び体育協会未加盟団体または個人で資格認定を取得した</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い方で体育協会常任理事が推薦した方</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6</a:t>
            </a:r>
            <a:r>
              <a:rPr kumimoji="1" lang="ja-JP" altLang="en-US" sz="1108" b="1" dirty="0">
                <a:latin typeface="HGSｺﾞｼｯｸM" panose="020B0600000000000000" pitchFamily="50" charset="-128"/>
                <a:ea typeface="HGSｺﾞｼｯｸM" panose="020B0600000000000000" pitchFamily="50" charset="-128"/>
              </a:rPr>
              <a:t>　内容及び講師等</a:t>
            </a:r>
            <a:endParaRPr kumimoji="1" lang="en-US" altLang="ja-JP" sz="1108" b="1" dirty="0">
              <a:latin typeface="HGSｺﾞｼｯｸM" panose="020B0600000000000000" pitchFamily="50" charset="-128"/>
              <a:ea typeface="HGSｺﾞｼｯｸM" panose="020B0600000000000000" pitchFamily="50" charset="-128"/>
            </a:endParaRPr>
          </a:p>
          <a:p>
            <a:r>
              <a:rPr kumimoji="1" lang="ja-JP" altLang="en-US" sz="903" dirty="0"/>
              <a:t>　　　　</a:t>
            </a:r>
          </a:p>
        </p:txBody>
      </p:sp>
      <p:graphicFrame>
        <p:nvGraphicFramePr>
          <p:cNvPr id="11" name="表 10">
            <a:extLst>
              <a:ext uri="{FF2B5EF4-FFF2-40B4-BE49-F238E27FC236}">
                <a16:creationId xmlns:a16="http://schemas.microsoft.com/office/drawing/2014/main" id="{EEBC039E-ABEC-41E8-A01C-21ED89DFE5B3}"/>
              </a:ext>
            </a:extLst>
          </p:cNvPr>
          <p:cNvGraphicFramePr>
            <a:graphicFrameLocks noGrp="1"/>
          </p:cNvGraphicFramePr>
          <p:nvPr>
            <p:extLst>
              <p:ext uri="{D42A27DB-BD31-4B8C-83A1-F6EECF244321}">
                <p14:modId xmlns:p14="http://schemas.microsoft.com/office/powerpoint/2010/main" val="2738724350"/>
              </p:ext>
            </p:extLst>
          </p:nvPr>
        </p:nvGraphicFramePr>
        <p:xfrm>
          <a:off x="233197" y="2981325"/>
          <a:ext cx="6391604" cy="2594678"/>
        </p:xfrm>
        <a:graphic>
          <a:graphicData uri="http://schemas.openxmlformats.org/drawingml/2006/table">
            <a:tbl>
              <a:tblPr firstRow="1" firstCol="1" bandRow="1">
                <a:tableStyleId>{5C22544A-7EE6-4342-B048-85BDC9FD1C3A}</a:tableStyleId>
              </a:tblPr>
              <a:tblGrid>
                <a:gridCol w="701488">
                  <a:extLst>
                    <a:ext uri="{9D8B030D-6E8A-4147-A177-3AD203B41FA5}">
                      <a16:colId xmlns:a16="http://schemas.microsoft.com/office/drawing/2014/main" val="1273808785"/>
                    </a:ext>
                  </a:extLst>
                </a:gridCol>
                <a:gridCol w="879859">
                  <a:extLst>
                    <a:ext uri="{9D8B030D-6E8A-4147-A177-3AD203B41FA5}">
                      <a16:colId xmlns:a16="http://schemas.microsoft.com/office/drawing/2014/main" val="2102497808"/>
                    </a:ext>
                  </a:extLst>
                </a:gridCol>
                <a:gridCol w="1290819">
                  <a:extLst>
                    <a:ext uri="{9D8B030D-6E8A-4147-A177-3AD203B41FA5}">
                      <a16:colId xmlns:a16="http://schemas.microsoft.com/office/drawing/2014/main" val="2097422696"/>
                    </a:ext>
                  </a:extLst>
                </a:gridCol>
                <a:gridCol w="1759719">
                  <a:extLst>
                    <a:ext uri="{9D8B030D-6E8A-4147-A177-3AD203B41FA5}">
                      <a16:colId xmlns:a16="http://schemas.microsoft.com/office/drawing/2014/main" val="3378580386"/>
                    </a:ext>
                  </a:extLst>
                </a:gridCol>
                <a:gridCol w="1759719">
                  <a:extLst>
                    <a:ext uri="{9D8B030D-6E8A-4147-A177-3AD203B41FA5}">
                      <a16:colId xmlns:a16="http://schemas.microsoft.com/office/drawing/2014/main" val="1145833694"/>
                    </a:ext>
                  </a:extLst>
                </a:gridCol>
              </a:tblGrid>
              <a:tr h="300815">
                <a:tc>
                  <a:txBody>
                    <a:bodyPr/>
                    <a:lstStyle/>
                    <a:p>
                      <a:pPr algn="l"/>
                      <a:r>
                        <a:rPr lang="ja-JP" sz="1000" kern="100" dirty="0">
                          <a:effectLst/>
                        </a:rPr>
                        <a:t>　　回</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tc>
                <a:tc>
                  <a:txBody>
                    <a:bodyPr/>
                    <a:lstStyle/>
                    <a:p>
                      <a:pPr algn="ctr"/>
                      <a:r>
                        <a:rPr lang="ja-JP" sz="1000" kern="100" dirty="0">
                          <a:effectLst/>
                        </a:rPr>
                        <a:t>期　日</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tc>
                <a:tc>
                  <a:txBody>
                    <a:bodyPr/>
                    <a:lstStyle/>
                    <a:p>
                      <a:pPr algn="ctr"/>
                      <a:r>
                        <a:rPr lang="ja-JP" sz="1000" kern="100" dirty="0">
                          <a:effectLst/>
                        </a:rPr>
                        <a:t>時　間</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tc>
                <a:tc>
                  <a:txBody>
                    <a:bodyPr/>
                    <a:lstStyle/>
                    <a:p>
                      <a:pPr algn="ctr"/>
                      <a:r>
                        <a:rPr lang="ja-JP" sz="1000" kern="100" dirty="0">
                          <a:effectLst/>
                        </a:rPr>
                        <a:t>内　　容</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tc>
                <a:tc>
                  <a:txBody>
                    <a:bodyPr/>
                    <a:lstStyle/>
                    <a:p>
                      <a:pPr algn="ctr"/>
                      <a:r>
                        <a:rPr lang="ja-JP" sz="1000" kern="100" dirty="0">
                          <a:effectLst/>
                        </a:rPr>
                        <a:t>講師等</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tc>
                <a:extLst>
                  <a:ext uri="{0D108BD9-81ED-4DB2-BD59-A6C34878D82A}">
                    <a16:rowId xmlns:a16="http://schemas.microsoft.com/office/drawing/2014/main" val="1511753030"/>
                  </a:ext>
                </a:extLst>
              </a:tr>
              <a:tr h="429267">
                <a:tc rowSpan="2">
                  <a:txBody>
                    <a:bodyPr/>
                    <a:lstStyle/>
                    <a:p>
                      <a:pPr algn="just"/>
                      <a:r>
                        <a:rPr lang="ja-JP" sz="800" kern="100" dirty="0">
                          <a:effectLst/>
                        </a:rPr>
                        <a:t>指導員一般教養研修会</a:t>
                      </a:r>
                    </a:p>
                    <a:p>
                      <a:pPr algn="just"/>
                      <a:r>
                        <a:rPr lang="ja-JP" sz="800" kern="100" dirty="0">
                          <a:effectLst/>
                        </a:rPr>
                        <a:t>第１回講習会</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tc>
                <a:tc rowSpan="2">
                  <a:txBody>
                    <a:bodyPr/>
                    <a:lstStyle/>
                    <a:p>
                      <a:pPr algn="just"/>
                      <a:r>
                        <a:rPr lang="ja-JP" sz="800" kern="100" dirty="0">
                          <a:effectLst/>
                        </a:rPr>
                        <a:t>令和</a:t>
                      </a:r>
                      <a:r>
                        <a:rPr lang="en-US" altLang="ja-JP" sz="800" kern="100" dirty="0">
                          <a:effectLst/>
                        </a:rPr>
                        <a:t>4</a:t>
                      </a:r>
                      <a:r>
                        <a:rPr lang="ja-JP" sz="800" kern="100" dirty="0">
                          <a:effectLst/>
                        </a:rPr>
                        <a:t>年</a:t>
                      </a:r>
                      <a:r>
                        <a:rPr lang="en-US" altLang="ja-JP" sz="800" kern="100" dirty="0">
                          <a:effectLst/>
                        </a:rPr>
                        <a:t>1</a:t>
                      </a:r>
                      <a:r>
                        <a:rPr lang="ja-JP" sz="800" kern="100" dirty="0">
                          <a:effectLst/>
                        </a:rPr>
                        <a:t>月</a:t>
                      </a:r>
                      <a:r>
                        <a:rPr lang="en-US" altLang="ja-JP" sz="800" kern="100" dirty="0">
                          <a:effectLst/>
                        </a:rPr>
                        <a:t>29</a:t>
                      </a:r>
                      <a:r>
                        <a:rPr lang="ja-JP" sz="800" kern="100" dirty="0">
                          <a:effectLst/>
                        </a:rPr>
                        <a:t>日　（</a:t>
                      </a:r>
                      <a:r>
                        <a:rPr lang="ja-JP" altLang="en-US" sz="800" kern="100" dirty="0">
                          <a:effectLst/>
                        </a:rPr>
                        <a:t>土</a:t>
                      </a:r>
                      <a:r>
                        <a:rPr lang="ja-JP" sz="800" kern="100" dirty="0">
                          <a:effectLst/>
                        </a:rPr>
                        <a:t>）</a:t>
                      </a:r>
                    </a:p>
                    <a:p>
                      <a:pPr algn="just"/>
                      <a:r>
                        <a:rPr lang="ja-JP" sz="800" kern="100" dirty="0">
                          <a:effectLst/>
                        </a:rPr>
                        <a:t>元気創造プラザ</a:t>
                      </a:r>
                      <a:endParaRPr lang="en-US" altLang="ja-JP" sz="800" kern="100" dirty="0">
                        <a:effectLst/>
                      </a:endParaRPr>
                    </a:p>
                    <a:p>
                      <a:pPr algn="just"/>
                      <a:r>
                        <a:rPr lang="en-US" altLang="ja-JP" sz="800" kern="100" dirty="0">
                          <a:effectLst/>
                        </a:rPr>
                        <a:t>5</a:t>
                      </a:r>
                      <a:r>
                        <a:rPr lang="ja-JP" sz="800" kern="100" dirty="0">
                          <a:effectLst/>
                        </a:rPr>
                        <a:t>階</a:t>
                      </a:r>
                      <a:r>
                        <a:rPr lang="ja-JP" altLang="en-US" sz="800" kern="100" dirty="0">
                          <a:effectLst/>
                        </a:rPr>
                        <a:t>学習室</a:t>
                      </a:r>
                      <a:r>
                        <a:rPr lang="en-US" altLang="ja-JP" sz="800" kern="100" dirty="0">
                          <a:effectLst/>
                        </a:rPr>
                        <a:t>5.6</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tc>
                  <a:txBody>
                    <a:bodyPr/>
                    <a:lstStyle/>
                    <a:p>
                      <a:pPr algn="just"/>
                      <a:r>
                        <a:rPr lang="ja-JP" sz="800" kern="100" dirty="0">
                          <a:effectLst/>
                        </a:rPr>
                        <a:t>午</a:t>
                      </a:r>
                      <a:r>
                        <a:rPr lang="ja-JP" altLang="en-US" sz="800" kern="100" dirty="0">
                          <a:effectLst/>
                        </a:rPr>
                        <a:t>前</a:t>
                      </a:r>
                      <a:r>
                        <a:rPr lang="en-US" altLang="ja-JP" sz="800" kern="100" dirty="0">
                          <a:effectLst/>
                        </a:rPr>
                        <a:t>9</a:t>
                      </a:r>
                      <a:r>
                        <a:rPr lang="ja-JP" sz="800" kern="100" dirty="0">
                          <a:effectLst/>
                        </a:rPr>
                        <a:t>時</a:t>
                      </a:r>
                    </a:p>
                    <a:p>
                      <a:pPr algn="just"/>
                      <a:r>
                        <a:rPr lang="ja-JP" sz="800" kern="100" dirty="0">
                          <a:effectLst/>
                        </a:rPr>
                        <a:t>～</a:t>
                      </a:r>
                      <a:r>
                        <a:rPr lang="ja-JP" altLang="en-US" sz="800" kern="100" dirty="0">
                          <a:effectLst/>
                        </a:rPr>
                        <a:t>正午</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tc>
                  <a:txBody>
                    <a:bodyPr/>
                    <a:lstStyle/>
                    <a:p>
                      <a:pPr algn="just"/>
                      <a:r>
                        <a:rPr lang="ja-JP" altLang="en-US" sz="800" kern="100" dirty="0">
                          <a:effectLst/>
                        </a:rPr>
                        <a:t>普通救命講習会</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tc>
                  <a:txBody>
                    <a:bodyPr/>
                    <a:lstStyle/>
                    <a:p>
                      <a:pPr algn="just"/>
                      <a:r>
                        <a:rPr lang="ja-JP" altLang="en-US" sz="800" kern="100" dirty="0">
                          <a:effectLst/>
                          <a:latin typeface="Century" panose="02040604050505020304" pitchFamily="18" charset="0"/>
                          <a:ea typeface="ＭＳ 明朝" panose="02020609040205080304" pitchFamily="17" charset="-128"/>
                          <a:cs typeface="Times New Roman" panose="02020603050405020304" pitchFamily="18" charset="0"/>
                        </a:rPr>
                        <a:t>三鷹消防署</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extLst>
                  <a:ext uri="{0D108BD9-81ED-4DB2-BD59-A6C34878D82A}">
                    <a16:rowId xmlns:a16="http://schemas.microsoft.com/office/drawing/2014/main" val="302329180"/>
                  </a:ext>
                </a:extLst>
              </a:tr>
              <a:tr h="430290">
                <a:tc vMerge="1">
                  <a:txBody>
                    <a:bodyPr/>
                    <a:lstStyle/>
                    <a:p>
                      <a:endParaRPr kumimoji="1" lang="ja-JP" altLang="en-US"/>
                    </a:p>
                  </a:txBody>
                  <a:tcPr/>
                </a:tc>
                <a:tc vMerge="1">
                  <a:txBody>
                    <a:bodyPr/>
                    <a:lstStyle/>
                    <a:p>
                      <a:endParaRPr kumimoji="1" lang="ja-JP" altLang="en-US"/>
                    </a:p>
                  </a:txBody>
                  <a:tcPr/>
                </a:tc>
                <a:tc>
                  <a:txBody>
                    <a:bodyPr/>
                    <a:lstStyle/>
                    <a:p>
                      <a:pPr algn="just"/>
                      <a:r>
                        <a:rPr lang="ja-JP" sz="800" kern="100" dirty="0">
                          <a:effectLst/>
                        </a:rPr>
                        <a:t>午後</a:t>
                      </a:r>
                      <a:r>
                        <a:rPr lang="en-US" altLang="ja-JP" sz="800" kern="100" dirty="0">
                          <a:effectLst/>
                        </a:rPr>
                        <a:t>1</a:t>
                      </a:r>
                      <a:r>
                        <a:rPr lang="ja-JP" sz="800" kern="100" dirty="0">
                          <a:effectLst/>
                        </a:rPr>
                        <a:t>時</a:t>
                      </a:r>
                      <a:r>
                        <a:rPr lang="en-US" altLang="ja-JP" sz="800" kern="100" dirty="0">
                          <a:effectLst/>
                        </a:rPr>
                        <a:t>30</a:t>
                      </a:r>
                      <a:r>
                        <a:rPr lang="ja-JP" altLang="en-US" sz="800" kern="100" dirty="0">
                          <a:effectLst/>
                        </a:rPr>
                        <a:t>分</a:t>
                      </a:r>
                      <a:endParaRPr lang="ja-JP" sz="800" kern="100" dirty="0">
                        <a:effectLst/>
                      </a:endParaRPr>
                    </a:p>
                    <a:p>
                      <a:pPr algn="just"/>
                      <a:r>
                        <a:rPr lang="ja-JP" sz="800" kern="100" dirty="0">
                          <a:effectLst/>
                        </a:rPr>
                        <a:t>～午後</a:t>
                      </a:r>
                      <a:r>
                        <a:rPr lang="en-US" altLang="ja-JP" sz="800" kern="100" dirty="0">
                          <a:effectLst/>
                        </a:rPr>
                        <a:t>4</a:t>
                      </a:r>
                      <a:r>
                        <a:rPr lang="ja-JP" sz="800" kern="100" dirty="0">
                          <a:effectLst/>
                        </a:rPr>
                        <a:t>時</a:t>
                      </a:r>
                      <a:r>
                        <a:rPr lang="en-US" altLang="ja-JP" sz="800" kern="100" dirty="0">
                          <a:effectLst/>
                        </a:rPr>
                        <a:t>30</a:t>
                      </a:r>
                      <a:r>
                        <a:rPr lang="ja-JP" altLang="en-US" sz="800" kern="100" dirty="0">
                          <a:effectLst/>
                        </a:rPr>
                        <a:t>分</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tc>
                  <a:txBody>
                    <a:bodyPr/>
                    <a:lstStyle/>
                    <a:p>
                      <a:pPr algn="just"/>
                      <a:r>
                        <a:rPr lang="ja-JP" altLang="en-US" sz="800" kern="100" dirty="0">
                          <a:effectLst/>
                          <a:latin typeface="Century" panose="02040604050505020304" pitchFamily="18" charset="0"/>
                          <a:ea typeface="ＭＳ 明朝" panose="02020609040205080304" pitchFamily="17" charset="-128"/>
                          <a:cs typeface="Times New Roman" panose="02020603050405020304" pitchFamily="18" charset="0"/>
                        </a:rPr>
                        <a:t>普通救命講習会</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tc>
                  <a:txBody>
                    <a:bodyPr/>
                    <a:lstStyle/>
                    <a:p>
                      <a:pPr algn="just"/>
                      <a:r>
                        <a:rPr lang="ja-JP" altLang="en-US" sz="800" kern="100" dirty="0">
                          <a:effectLst/>
                          <a:latin typeface="Century" panose="02040604050505020304" pitchFamily="18" charset="0"/>
                          <a:ea typeface="ＭＳ 明朝" panose="02020609040205080304" pitchFamily="17" charset="-128"/>
                          <a:cs typeface="Times New Roman" panose="02020603050405020304" pitchFamily="18" charset="0"/>
                        </a:rPr>
                        <a:t>三鷹消防署</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extLst>
                  <a:ext uri="{0D108BD9-81ED-4DB2-BD59-A6C34878D82A}">
                    <a16:rowId xmlns:a16="http://schemas.microsoft.com/office/drawing/2014/main" val="364034611"/>
                  </a:ext>
                </a:extLst>
              </a:tr>
              <a:tr h="717153">
                <a:tc>
                  <a:txBody>
                    <a:bodyPr/>
                    <a:lstStyle/>
                    <a:p>
                      <a:pPr algn="ctr"/>
                      <a:r>
                        <a:rPr lang="ja-JP" sz="800" kern="100" dirty="0">
                          <a:effectLst/>
                        </a:rPr>
                        <a:t>第２回</a:t>
                      </a:r>
                      <a:r>
                        <a:rPr lang="ja-JP" altLang="en-US" sz="800" kern="100" dirty="0">
                          <a:effectLst/>
                        </a:rPr>
                        <a:t>実習</a:t>
                      </a:r>
                      <a:endParaRPr lang="ja-JP" sz="800" kern="100" dirty="0">
                        <a:effectLst/>
                      </a:endParaRPr>
                    </a:p>
                    <a:p>
                      <a:pPr algn="just"/>
                      <a:r>
                        <a:rPr lang="en-US" sz="800" kern="100" dirty="0">
                          <a:effectLst/>
                        </a:rPr>
                        <a:t> </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tc>
                <a:tc>
                  <a:txBody>
                    <a:bodyPr/>
                    <a:lstStyle/>
                    <a:p>
                      <a:pPr algn="just"/>
                      <a:r>
                        <a:rPr lang="ja-JP" sz="800" kern="100" dirty="0">
                          <a:effectLst/>
                        </a:rPr>
                        <a:t>令和</a:t>
                      </a:r>
                      <a:r>
                        <a:rPr lang="en-US" altLang="ja-JP" sz="800" kern="100" dirty="0">
                          <a:effectLst/>
                        </a:rPr>
                        <a:t>4</a:t>
                      </a:r>
                      <a:r>
                        <a:rPr lang="ja-JP" sz="800" kern="100" dirty="0">
                          <a:effectLst/>
                        </a:rPr>
                        <a:t>年</a:t>
                      </a:r>
                      <a:r>
                        <a:rPr lang="en-US" sz="800" kern="100" dirty="0">
                          <a:effectLst/>
                        </a:rPr>
                        <a:t>2</a:t>
                      </a:r>
                      <a:r>
                        <a:rPr lang="ja-JP" sz="800" kern="100" dirty="0">
                          <a:effectLst/>
                        </a:rPr>
                        <a:t>月</a:t>
                      </a:r>
                      <a:r>
                        <a:rPr lang="en-US" altLang="ja-JP" sz="800" kern="100" dirty="0">
                          <a:effectLst/>
                        </a:rPr>
                        <a:t>3</a:t>
                      </a:r>
                      <a:r>
                        <a:rPr lang="ja-JP" sz="800" kern="100" dirty="0">
                          <a:effectLst/>
                        </a:rPr>
                        <a:t>日（</a:t>
                      </a:r>
                      <a:r>
                        <a:rPr lang="ja-JP" altLang="en-US" sz="800" kern="100" dirty="0">
                          <a:effectLst/>
                        </a:rPr>
                        <a:t>木</a:t>
                      </a:r>
                      <a:r>
                        <a:rPr lang="ja-JP" sz="800" kern="100" dirty="0">
                          <a:effectLst/>
                        </a:rPr>
                        <a:t>）</a:t>
                      </a:r>
                    </a:p>
                    <a:p>
                      <a:pPr algn="just"/>
                      <a:r>
                        <a:rPr lang="ja-JP" sz="800" kern="100" dirty="0">
                          <a:effectLst/>
                        </a:rPr>
                        <a:t>元気創造プラザ４階</a:t>
                      </a:r>
                    </a:p>
                    <a:p>
                      <a:pPr algn="just"/>
                      <a:r>
                        <a:rPr lang="ja-JP" sz="800" kern="100" dirty="0">
                          <a:effectLst/>
                        </a:rPr>
                        <a:t>ホール</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tc>
                  <a:txBody>
                    <a:bodyPr/>
                    <a:lstStyle/>
                    <a:p>
                      <a:pPr algn="just"/>
                      <a:r>
                        <a:rPr lang="ja-JP" sz="800" kern="100" dirty="0">
                          <a:effectLst/>
                        </a:rPr>
                        <a:t>午後</a:t>
                      </a:r>
                      <a:r>
                        <a:rPr lang="en-US" altLang="ja-JP" sz="800" kern="100" dirty="0">
                          <a:effectLst/>
                        </a:rPr>
                        <a:t>6</a:t>
                      </a:r>
                      <a:r>
                        <a:rPr lang="ja-JP" altLang="en-US" sz="800" kern="100" dirty="0">
                          <a:effectLst/>
                        </a:rPr>
                        <a:t>時</a:t>
                      </a:r>
                      <a:r>
                        <a:rPr lang="en-US" sz="800" kern="100" dirty="0">
                          <a:effectLst/>
                        </a:rPr>
                        <a:t>30</a:t>
                      </a:r>
                      <a:r>
                        <a:rPr lang="ja-JP" sz="800" kern="100" dirty="0">
                          <a:effectLst/>
                        </a:rPr>
                        <a:t>分</a:t>
                      </a:r>
                    </a:p>
                    <a:p>
                      <a:pPr algn="just"/>
                      <a:r>
                        <a:rPr lang="ja-JP" sz="800" kern="100" dirty="0">
                          <a:effectLst/>
                        </a:rPr>
                        <a:t>～午後</a:t>
                      </a:r>
                      <a:r>
                        <a:rPr lang="en-US" altLang="ja-JP" sz="800" kern="100" dirty="0">
                          <a:effectLst/>
                        </a:rPr>
                        <a:t>8</a:t>
                      </a:r>
                      <a:r>
                        <a:rPr lang="ja-JP" sz="800" kern="100" dirty="0">
                          <a:effectLst/>
                        </a:rPr>
                        <a:t>時</a:t>
                      </a:r>
                      <a:r>
                        <a:rPr lang="en-US" altLang="ja-JP" sz="800" kern="100" dirty="0">
                          <a:effectLst/>
                        </a:rPr>
                        <a:t>30</a:t>
                      </a:r>
                      <a:r>
                        <a:rPr lang="ja-JP" altLang="en-US" sz="800" kern="100" dirty="0">
                          <a:effectLst/>
                        </a:rPr>
                        <a:t>分</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tc>
                  <a:txBody>
                    <a:bodyPr/>
                    <a:lstStyle/>
                    <a:p>
                      <a:pPr algn="just"/>
                      <a:r>
                        <a:rPr lang="ja-JP" altLang="en-US" sz="800" kern="100" dirty="0">
                          <a:effectLst/>
                        </a:rPr>
                        <a:t>人生を楽しく生きよう！</a:t>
                      </a:r>
                      <a:endParaRPr lang="en-US" altLang="ja-JP" sz="800" kern="100" dirty="0">
                        <a:effectLst/>
                      </a:endParaRPr>
                    </a:p>
                    <a:p>
                      <a:pPr algn="just"/>
                      <a:r>
                        <a:rPr lang="ja-JP" altLang="en-US" sz="800" kern="100" dirty="0">
                          <a:effectLst/>
                        </a:rPr>
                        <a:t>（シニア向けの運動指導）</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tc>
                  <a:txBody>
                    <a:bodyPr/>
                    <a:lstStyle/>
                    <a:p>
                      <a:pPr algn="just"/>
                      <a:r>
                        <a:rPr lang="ja-JP" altLang="en-US" sz="800" kern="100" dirty="0">
                          <a:effectLst/>
                        </a:rPr>
                        <a:t>早稲田大学エクステンションセンター　非常勤講師</a:t>
                      </a:r>
                      <a:endParaRPr lang="en-US" altLang="ja-JP" sz="800" kern="100" dirty="0">
                        <a:effectLst/>
                      </a:endParaRPr>
                    </a:p>
                    <a:p>
                      <a:pPr algn="just"/>
                      <a:r>
                        <a:rPr lang="ja-JP" altLang="en-US" sz="800" kern="100" dirty="0">
                          <a:effectLst/>
                        </a:rPr>
                        <a:t>健康運動指導士　古田　裕子　</a:t>
                      </a:r>
                      <a:r>
                        <a:rPr lang="ja-JP" sz="800" kern="100" dirty="0">
                          <a:effectLst/>
                        </a:rPr>
                        <a:t>先生</a:t>
                      </a:r>
                    </a:p>
                    <a:p>
                      <a:pPr algn="just"/>
                      <a:r>
                        <a:rPr lang="en-US" sz="800" kern="100" dirty="0">
                          <a:effectLst/>
                        </a:rPr>
                        <a:t> </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extLst>
                  <a:ext uri="{0D108BD9-81ED-4DB2-BD59-A6C34878D82A}">
                    <a16:rowId xmlns:a16="http://schemas.microsoft.com/office/drawing/2014/main" val="3787811575"/>
                  </a:ext>
                </a:extLst>
              </a:tr>
              <a:tr h="717153">
                <a:tc>
                  <a:txBody>
                    <a:bodyPr/>
                    <a:lstStyle/>
                    <a:p>
                      <a:pPr algn="ctr"/>
                      <a:r>
                        <a:rPr lang="ja-JP" sz="800" kern="100" dirty="0">
                          <a:effectLst/>
                        </a:rPr>
                        <a:t>第３回講習</a:t>
                      </a:r>
                      <a:r>
                        <a:rPr lang="ja-JP" altLang="en-US" sz="800" kern="100" dirty="0">
                          <a:effectLst/>
                        </a:rPr>
                        <a:t>会</a:t>
                      </a:r>
                      <a:endParaRPr lang="ja-JP" sz="800" kern="100" dirty="0">
                        <a:effectLst/>
                      </a:endParaRPr>
                    </a:p>
                    <a:p>
                      <a:pPr algn="just"/>
                      <a:r>
                        <a:rPr lang="en-US" sz="800" kern="100" dirty="0">
                          <a:effectLst/>
                        </a:rPr>
                        <a:t> </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tc>
                <a:tc>
                  <a:txBody>
                    <a:bodyPr/>
                    <a:lstStyle/>
                    <a:p>
                      <a:pPr algn="just"/>
                      <a:r>
                        <a:rPr lang="ja-JP" sz="800" kern="100" dirty="0">
                          <a:effectLst/>
                        </a:rPr>
                        <a:t>令和</a:t>
                      </a:r>
                      <a:r>
                        <a:rPr lang="en-US" altLang="ja-JP" sz="800" kern="100" dirty="0">
                          <a:effectLst/>
                        </a:rPr>
                        <a:t>4</a:t>
                      </a:r>
                      <a:r>
                        <a:rPr lang="ja-JP" sz="800" kern="100" dirty="0">
                          <a:effectLst/>
                        </a:rPr>
                        <a:t>年</a:t>
                      </a:r>
                      <a:r>
                        <a:rPr lang="en-US" sz="800" kern="100" dirty="0">
                          <a:effectLst/>
                        </a:rPr>
                        <a:t>2</a:t>
                      </a:r>
                      <a:r>
                        <a:rPr lang="ja-JP" sz="800" kern="100" dirty="0">
                          <a:effectLst/>
                        </a:rPr>
                        <a:t>月</a:t>
                      </a:r>
                      <a:r>
                        <a:rPr lang="en-US" altLang="ja-JP" sz="800" kern="100" dirty="0">
                          <a:effectLst/>
                        </a:rPr>
                        <a:t>4</a:t>
                      </a:r>
                      <a:r>
                        <a:rPr lang="ja-JP" sz="800" kern="100" dirty="0">
                          <a:effectLst/>
                        </a:rPr>
                        <a:t>日（</a:t>
                      </a:r>
                      <a:r>
                        <a:rPr lang="ja-JP" altLang="en-US" sz="800" kern="100" dirty="0">
                          <a:effectLst/>
                        </a:rPr>
                        <a:t>金</a:t>
                      </a:r>
                      <a:r>
                        <a:rPr lang="ja-JP" sz="800" kern="100" dirty="0">
                          <a:effectLst/>
                        </a:rPr>
                        <a:t>）</a:t>
                      </a:r>
                    </a:p>
                    <a:p>
                      <a:pPr algn="just"/>
                      <a:r>
                        <a:rPr lang="ja-JP" sz="800" kern="100" dirty="0">
                          <a:effectLst/>
                        </a:rPr>
                        <a:t>元気創造プラザ４階</a:t>
                      </a:r>
                    </a:p>
                    <a:p>
                      <a:pPr algn="just"/>
                      <a:r>
                        <a:rPr lang="ja-JP" sz="800" kern="100" dirty="0">
                          <a:effectLst/>
                        </a:rPr>
                        <a:t>ホール</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tc>
                  <a:txBody>
                    <a:bodyPr/>
                    <a:lstStyle/>
                    <a:p>
                      <a:pPr algn="just"/>
                      <a:r>
                        <a:rPr lang="ja-JP" sz="800" kern="100" dirty="0">
                          <a:effectLst/>
                        </a:rPr>
                        <a:t>午後</a:t>
                      </a:r>
                      <a:r>
                        <a:rPr lang="en-US" altLang="ja-JP" sz="800" kern="100" dirty="0">
                          <a:effectLst/>
                        </a:rPr>
                        <a:t>6</a:t>
                      </a:r>
                      <a:r>
                        <a:rPr lang="ja-JP" sz="800" kern="100" dirty="0">
                          <a:effectLst/>
                        </a:rPr>
                        <a:t>時</a:t>
                      </a:r>
                      <a:r>
                        <a:rPr lang="en-US" sz="800" kern="100" dirty="0">
                          <a:effectLst/>
                        </a:rPr>
                        <a:t>30</a:t>
                      </a:r>
                      <a:r>
                        <a:rPr lang="ja-JP" sz="800" kern="100" dirty="0">
                          <a:effectLst/>
                        </a:rPr>
                        <a:t>分</a:t>
                      </a:r>
                    </a:p>
                    <a:p>
                      <a:pPr algn="l"/>
                      <a:r>
                        <a:rPr lang="ja-JP" sz="800" kern="100" dirty="0">
                          <a:effectLst/>
                        </a:rPr>
                        <a:t>～午後</a:t>
                      </a:r>
                      <a:r>
                        <a:rPr lang="en-US" altLang="ja-JP" sz="800" kern="100" dirty="0">
                          <a:effectLst/>
                        </a:rPr>
                        <a:t>8</a:t>
                      </a:r>
                      <a:r>
                        <a:rPr lang="ja-JP" sz="800" kern="100" dirty="0">
                          <a:effectLst/>
                        </a:rPr>
                        <a:t>時</a:t>
                      </a:r>
                      <a:r>
                        <a:rPr lang="en-US" sz="800" kern="100" dirty="0">
                          <a:effectLst/>
                        </a:rPr>
                        <a:t>30</a:t>
                      </a:r>
                      <a:r>
                        <a:rPr lang="ja-JP" sz="800" kern="100" dirty="0">
                          <a:effectLst/>
                        </a:rPr>
                        <a:t>分</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tc>
                  <a:txBody>
                    <a:bodyPr/>
                    <a:lstStyle/>
                    <a:p>
                      <a:pPr algn="just"/>
                      <a:r>
                        <a:rPr lang="ja-JP" altLang="en-US" sz="800" kern="100" dirty="0">
                          <a:effectLst/>
                        </a:rPr>
                        <a:t>スポーツ</a:t>
                      </a:r>
                      <a:r>
                        <a:rPr lang="ja-JP" altLang="ja-JP" sz="800" kern="100" dirty="0">
                          <a:effectLst/>
                        </a:rPr>
                        <a:t>リーダーに求められること</a:t>
                      </a:r>
                    </a:p>
                    <a:p>
                      <a:pPr algn="just"/>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tc>
                  <a:txBody>
                    <a:bodyPr/>
                    <a:lstStyle/>
                    <a:p>
                      <a:pPr algn="just"/>
                      <a:r>
                        <a:rPr lang="ja-JP" altLang="ja-JP" sz="800" kern="100" dirty="0">
                          <a:effectLst/>
                        </a:rPr>
                        <a:t>国際基督教大学教養学部</a:t>
                      </a:r>
                    </a:p>
                    <a:p>
                      <a:pPr algn="just"/>
                      <a:r>
                        <a:rPr lang="ja-JP" altLang="ja-JP" sz="800" kern="100" dirty="0">
                          <a:effectLst/>
                        </a:rPr>
                        <a:t>客員教授　高橋　伸　先生</a:t>
                      </a:r>
                    </a:p>
                    <a:p>
                      <a:pPr algn="just"/>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0222" marR="50222" marT="0" marB="0" anchor="ctr">
                    <a:solidFill>
                      <a:schemeClr val="accent1">
                        <a:lumMod val="20000"/>
                        <a:lumOff val="80000"/>
                      </a:schemeClr>
                    </a:solidFill>
                  </a:tcPr>
                </a:tc>
                <a:extLst>
                  <a:ext uri="{0D108BD9-81ED-4DB2-BD59-A6C34878D82A}">
                    <a16:rowId xmlns:a16="http://schemas.microsoft.com/office/drawing/2014/main" val="3958583715"/>
                  </a:ext>
                </a:extLst>
              </a:tr>
            </a:tbl>
          </a:graphicData>
        </a:graphic>
      </p:graphicFrame>
      <p:sp>
        <p:nvSpPr>
          <p:cNvPr id="13" name="テキスト ボックス 12">
            <a:extLst>
              <a:ext uri="{FF2B5EF4-FFF2-40B4-BE49-F238E27FC236}">
                <a16:creationId xmlns:a16="http://schemas.microsoft.com/office/drawing/2014/main" id="{0CC29A89-ED66-4F50-B8C5-CFE24321C6C9}"/>
              </a:ext>
            </a:extLst>
          </p:cNvPr>
          <p:cNvSpPr txBox="1"/>
          <p:nvPr/>
        </p:nvSpPr>
        <p:spPr>
          <a:xfrm>
            <a:off x="165607" y="5576003"/>
            <a:ext cx="6761136" cy="4704365"/>
          </a:xfrm>
          <a:prstGeom prst="rect">
            <a:avLst/>
          </a:prstGeom>
          <a:noFill/>
        </p:spPr>
        <p:txBody>
          <a:bodyPr wrap="square" rtlCol="0">
            <a:spAutoFit/>
          </a:bodyPr>
          <a:lstStyle/>
          <a:p>
            <a:r>
              <a:rPr kumimoji="1" lang="en-US" altLang="ja-JP" sz="1110" b="1" dirty="0">
                <a:latin typeface="HGSｺﾞｼｯｸM" panose="020B0600000000000000" pitchFamily="50" charset="-128"/>
                <a:ea typeface="HGSｺﾞｼｯｸM" panose="020B0600000000000000" pitchFamily="50" charset="-128"/>
              </a:rPr>
              <a:t> 7</a:t>
            </a:r>
            <a:r>
              <a:rPr kumimoji="1" lang="ja-JP" altLang="en-US" sz="1110" b="1" dirty="0">
                <a:latin typeface="HGSｺﾞｼｯｸM" panose="020B0600000000000000" pitchFamily="50" charset="-128"/>
                <a:ea typeface="HGSｺﾞｼｯｸM" panose="020B0600000000000000" pitchFamily="50" charset="-128"/>
              </a:rPr>
              <a:t>　認定等　　</a:t>
            </a:r>
            <a:r>
              <a:rPr kumimoji="1" lang="ja-JP" altLang="en-US" sz="1110" dirty="0">
                <a:latin typeface="HGSｺﾞｼｯｸM" panose="020B0600000000000000" pitchFamily="50" charset="-128"/>
                <a:ea typeface="HGSｺﾞｼｯｸM" panose="020B0600000000000000" pitchFamily="50" charset="-128"/>
              </a:rPr>
              <a:t>⑴　指導員登録者は、</a:t>
            </a:r>
            <a:r>
              <a:rPr kumimoji="1" lang="en-US" altLang="ja-JP" sz="1110" dirty="0">
                <a:latin typeface="HGSｺﾞｼｯｸM" panose="020B0600000000000000" pitchFamily="50" charset="-128"/>
                <a:ea typeface="HGSｺﾞｼｯｸM" panose="020B0600000000000000" pitchFamily="50" charset="-128"/>
              </a:rPr>
              <a:t>1</a:t>
            </a:r>
            <a:r>
              <a:rPr kumimoji="1" lang="ja-JP" altLang="en-US" sz="1110" dirty="0">
                <a:latin typeface="HGSｺﾞｼｯｸM" panose="020B0600000000000000" pitchFamily="50" charset="-128"/>
                <a:ea typeface="HGSｺﾞｼｯｸM" panose="020B0600000000000000" pitchFamily="50" charset="-128"/>
              </a:rPr>
              <a:t>回以上受講されると更新対象となります。</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なお、三鷹市スポーツ指導員認定証を当日ご持参ください。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　      ⑵　新規に資格認定を希望する方は、全回受講し、受講後「講義内容についての感想」</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をテーマに</a:t>
            </a:r>
            <a:r>
              <a:rPr kumimoji="1" lang="en-US" altLang="ja-JP" sz="1110" dirty="0">
                <a:latin typeface="HGSｺﾞｼｯｸM" panose="020B0600000000000000" pitchFamily="50" charset="-128"/>
                <a:ea typeface="HGSｺﾞｼｯｸM" panose="020B0600000000000000" pitchFamily="50" charset="-128"/>
              </a:rPr>
              <a:t>400</a:t>
            </a:r>
            <a:r>
              <a:rPr kumimoji="1" lang="ja-JP" altLang="en-US" sz="1110" dirty="0">
                <a:latin typeface="HGSｺﾞｼｯｸM" panose="020B0600000000000000" pitchFamily="50" charset="-128"/>
                <a:ea typeface="HGSｺﾞｼｯｸM" panose="020B0600000000000000" pitchFamily="50" charset="-128"/>
              </a:rPr>
              <a:t>字詰め原稿用紙</a:t>
            </a:r>
            <a:r>
              <a:rPr kumimoji="1" lang="en-US" altLang="ja-JP" sz="1110" dirty="0">
                <a:latin typeface="HGSｺﾞｼｯｸM" panose="020B0600000000000000" pitchFamily="50" charset="-128"/>
                <a:ea typeface="HGSｺﾞｼｯｸM" panose="020B0600000000000000" pitchFamily="50" charset="-128"/>
              </a:rPr>
              <a:t>1</a:t>
            </a:r>
            <a:r>
              <a:rPr kumimoji="1" lang="ja-JP" altLang="en-US" sz="1110" dirty="0">
                <a:latin typeface="HGSｺﾞｼｯｸM" panose="020B0600000000000000" pitchFamily="50" charset="-128"/>
                <a:ea typeface="HGSｺﾞｼｯｸM" panose="020B0600000000000000" pitchFamily="50" charset="-128"/>
              </a:rPr>
              <a:t>枚のレポートを提出していただきます。</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提出期限　令和</a:t>
            </a:r>
            <a:r>
              <a:rPr kumimoji="1" lang="en-US" altLang="ja-JP" sz="1110" dirty="0">
                <a:latin typeface="HGSｺﾞｼｯｸM" panose="020B0600000000000000" pitchFamily="50" charset="-128"/>
                <a:ea typeface="HGSｺﾞｼｯｸM" panose="020B0600000000000000" pitchFamily="50" charset="-128"/>
              </a:rPr>
              <a:t>4</a:t>
            </a:r>
            <a:r>
              <a:rPr kumimoji="1" lang="ja-JP" altLang="en-US" sz="1110" dirty="0">
                <a:latin typeface="HGSｺﾞｼｯｸM" panose="020B0600000000000000" pitchFamily="50" charset="-128"/>
                <a:ea typeface="HGSｺﾞｼｯｸM" panose="020B0600000000000000" pitchFamily="50" charset="-128"/>
              </a:rPr>
              <a:t>年</a:t>
            </a:r>
            <a:r>
              <a:rPr kumimoji="1" lang="en-US" altLang="ja-JP" sz="1110" dirty="0">
                <a:latin typeface="HGSｺﾞｼｯｸM" panose="020B0600000000000000" pitchFamily="50" charset="-128"/>
                <a:ea typeface="HGSｺﾞｼｯｸM" panose="020B0600000000000000" pitchFamily="50" charset="-128"/>
              </a:rPr>
              <a:t>3</a:t>
            </a:r>
            <a:r>
              <a:rPr kumimoji="1" lang="ja-JP" altLang="en-US" sz="1110" dirty="0">
                <a:latin typeface="HGSｺﾞｼｯｸM" panose="020B0600000000000000" pitchFamily="50" charset="-128"/>
                <a:ea typeface="HGSｺﾞｼｯｸM" panose="020B0600000000000000" pitchFamily="50" charset="-128"/>
              </a:rPr>
              <a:t>月</a:t>
            </a:r>
            <a:r>
              <a:rPr kumimoji="1" lang="en-US" altLang="ja-JP" sz="1110" dirty="0">
                <a:latin typeface="HGSｺﾞｼｯｸM" panose="020B0600000000000000" pitchFamily="50" charset="-128"/>
                <a:ea typeface="HGSｺﾞｼｯｸM" panose="020B0600000000000000" pitchFamily="50" charset="-128"/>
              </a:rPr>
              <a:t>12</a:t>
            </a:r>
            <a:r>
              <a:rPr kumimoji="1" lang="ja-JP" altLang="en-US" sz="1110" dirty="0">
                <a:latin typeface="HGSｺﾞｼｯｸM" panose="020B0600000000000000" pitchFamily="50" charset="-128"/>
                <a:ea typeface="HGSｺﾞｼｯｸM" panose="020B0600000000000000" pitchFamily="50" charset="-128"/>
              </a:rPr>
              <a:t>日（土）</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⑶　 実習は、運動のできる服装で出席してください。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 8</a:t>
            </a:r>
            <a:r>
              <a:rPr kumimoji="1" lang="ja-JP" altLang="en-US" sz="1110" b="1" dirty="0">
                <a:latin typeface="HGSｺﾞｼｯｸM" panose="020B0600000000000000" pitchFamily="50" charset="-128"/>
                <a:ea typeface="HGSｺﾞｼｯｸM" panose="020B0600000000000000" pitchFamily="50" charset="-128"/>
              </a:rPr>
              <a:t>　定員</a:t>
            </a:r>
            <a:r>
              <a:rPr kumimoji="1" lang="ja-JP" altLang="en-US" sz="1110" dirty="0">
                <a:latin typeface="HGSｺﾞｼｯｸM" panose="020B0600000000000000" pitchFamily="50" charset="-128"/>
                <a:ea typeface="HGSｺﾞｼｯｸM" panose="020B0600000000000000" pitchFamily="50" charset="-128"/>
              </a:rPr>
              <a:t>　　　</a:t>
            </a:r>
            <a:r>
              <a:rPr kumimoji="1" lang="ja-JP" altLang="en-US" sz="1110" u="sng" dirty="0">
                <a:latin typeface="HGSｺﾞｼｯｸM" panose="020B0600000000000000" pitchFamily="50" charset="-128"/>
                <a:ea typeface="HGSｺﾞｼｯｸM" panose="020B0600000000000000" pitchFamily="50" charset="-128"/>
              </a:rPr>
              <a:t>第</a:t>
            </a:r>
            <a:r>
              <a:rPr kumimoji="1" lang="en-US" altLang="ja-JP" sz="1110" u="sng" dirty="0">
                <a:latin typeface="HGSｺﾞｼｯｸM" panose="020B0600000000000000" pitchFamily="50" charset="-128"/>
                <a:ea typeface="HGSｺﾞｼｯｸM" panose="020B0600000000000000" pitchFamily="50" charset="-128"/>
              </a:rPr>
              <a:t>1</a:t>
            </a:r>
            <a:r>
              <a:rPr kumimoji="1" lang="ja-JP" altLang="en-US" sz="1110" u="sng" dirty="0">
                <a:latin typeface="HGSｺﾞｼｯｸM" panose="020B0600000000000000" pitchFamily="50" charset="-128"/>
                <a:ea typeface="HGSｺﾞｼｯｸM" panose="020B0600000000000000" pitchFamily="50" charset="-128"/>
              </a:rPr>
              <a:t>回をご希望の方は、午前または午後のいずれかを選択</a:t>
            </a:r>
            <a:r>
              <a:rPr kumimoji="1" lang="ja-JP" altLang="en-US" sz="1110" dirty="0">
                <a:latin typeface="HGSｺﾞｼｯｸM" panose="020B0600000000000000" pitchFamily="50" charset="-128"/>
                <a:ea typeface="HGSｺﾞｼｯｸM" panose="020B0600000000000000" pitchFamily="50" charset="-128"/>
              </a:rPr>
              <a:t>してください。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第</a:t>
            </a:r>
            <a:r>
              <a:rPr kumimoji="1" lang="en-US" altLang="ja-JP" sz="1110" dirty="0">
                <a:latin typeface="HGSｺﾞｼｯｸM" panose="020B0600000000000000" pitchFamily="50" charset="-128"/>
                <a:ea typeface="HGSｺﾞｼｯｸM" panose="020B0600000000000000" pitchFamily="50" charset="-128"/>
              </a:rPr>
              <a:t>1</a:t>
            </a:r>
            <a:r>
              <a:rPr kumimoji="1" lang="ja-JP" altLang="en-US" sz="1110" dirty="0">
                <a:latin typeface="HGSｺﾞｼｯｸM" panose="020B0600000000000000" pitchFamily="50" charset="-128"/>
                <a:ea typeface="HGSｺﾞｼｯｸM" panose="020B0600000000000000" pitchFamily="50" charset="-128"/>
              </a:rPr>
              <a:t>回は、先着各</a:t>
            </a:r>
            <a:r>
              <a:rPr kumimoji="1" lang="en-US" altLang="ja-JP" sz="1110" dirty="0">
                <a:latin typeface="HGSｺﾞｼｯｸM" panose="020B0600000000000000" pitchFamily="50" charset="-128"/>
                <a:ea typeface="HGSｺﾞｼｯｸM" panose="020B0600000000000000" pitchFamily="50" charset="-128"/>
              </a:rPr>
              <a:t>15</a:t>
            </a:r>
            <a:r>
              <a:rPr kumimoji="1" lang="ja-JP" altLang="en-US" sz="1110" dirty="0">
                <a:latin typeface="HGSｺﾞｼｯｸM" panose="020B0600000000000000" pitchFamily="50" charset="-128"/>
                <a:ea typeface="HGSｺﾞｼｯｸM" panose="020B0600000000000000" pitchFamily="50" charset="-128"/>
              </a:rPr>
              <a:t>名、第</a:t>
            </a:r>
            <a:r>
              <a:rPr kumimoji="1" lang="en-US" altLang="ja-JP" sz="1110" dirty="0">
                <a:latin typeface="HGSｺﾞｼｯｸM" panose="020B0600000000000000" pitchFamily="50" charset="-128"/>
                <a:ea typeface="HGSｺﾞｼｯｸM" panose="020B0600000000000000" pitchFamily="50" charset="-128"/>
              </a:rPr>
              <a:t>2</a:t>
            </a:r>
            <a:r>
              <a:rPr kumimoji="1" lang="ja-JP" altLang="en-US" sz="1110" dirty="0">
                <a:latin typeface="HGSｺﾞｼｯｸM" panose="020B0600000000000000" pitchFamily="50" charset="-128"/>
                <a:ea typeface="HGSｺﾞｼｯｸM" panose="020B0600000000000000" pitchFamily="50" charset="-128"/>
              </a:rPr>
              <a:t>回・第</a:t>
            </a:r>
            <a:r>
              <a:rPr kumimoji="1" lang="en-US" altLang="ja-JP" sz="1110" dirty="0">
                <a:latin typeface="HGSｺﾞｼｯｸM" panose="020B0600000000000000" pitchFamily="50" charset="-128"/>
                <a:ea typeface="HGSｺﾞｼｯｸM" panose="020B0600000000000000" pitchFamily="50" charset="-128"/>
              </a:rPr>
              <a:t>3</a:t>
            </a:r>
            <a:r>
              <a:rPr kumimoji="1" lang="ja-JP" altLang="en-US" sz="1110" dirty="0">
                <a:latin typeface="HGSｺﾞｼｯｸM" panose="020B0600000000000000" pitchFamily="50" charset="-128"/>
                <a:ea typeface="HGSｺﾞｼｯｸM" panose="020B0600000000000000" pitchFamily="50" charset="-128"/>
              </a:rPr>
              <a:t>回は、先着各</a:t>
            </a:r>
            <a:r>
              <a:rPr kumimoji="1" lang="en-US" altLang="ja-JP" sz="1110" dirty="0">
                <a:latin typeface="HGSｺﾞｼｯｸM" panose="020B0600000000000000" pitchFamily="50" charset="-128"/>
                <a:ea typeface="HGSｺﾞｼｯｸM" panose="020B0600000000000000" pitchFamily="50" charset="-128"/>
              </a:rPr>
              <a:t>40</a:t>
            </a:r>
            <a:r>
              <a:rPr kumimoji="1" lang="ja-JP" altLang="en-US" sz="1110" dirty="0">
                <a:latin typeface="HGSｺﾞｼｯｸM" panose="020B0600000000000000" pitchFamily="50" charset="-128"/>
                <a:ea typeface="HGSｺﾞｼｯｸM" panose="020B0600000000000000" pitchFamily="50" charset="-128"/>
              </a:rPr>
              <a:t>名とします。</a:t>
            </a:r>
            <a:r>
              <a:rPr kumimoji="1" lang="ja-JP" altLang="en-US" sz="1110" b="1" dirty="0">
                <a:latin typeface="HGSｺﾞｼｯｸM" panose="020B0600000000000000" pitchFamily="50" charset="-128"/>
                <a:ea typeface="HGSｺﾞｼｯｸM" panose="020B0600000000000000" pitchFamily="50" charset="-128"/>
              </a:rPr>
              <a:t> </a:t>
            </a:r>
            <a:endParaRPr kumimoji="1" lang="en-US" altLang="ja-JP" sz="1110" b="1"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rPr>
              <a:t>9</a:t>
            </a:r>
            <a:r>
              <a:rPr kumimoji="1" lang="ja-JP" altLang="en-US" sz="1110" b="1" dirty="0">
                <a:latin typeface="HGSｺﾞｼｯｸM" panose="020B0600000000000000" pitchFamily="50" charset="-128"/>
                <a:ea typeface="HGSｺﾞｼｯｸM" panose="020B0600000000000000" pitchFamily="50" charset="-128"/>
              </a:rPr>
              <a:t>　参加料</a:t>
            </a:r>
            <a:r>
              <a:rPr kumimoji="1" lang="ja-JP" altLang="en-US" sz="1110" dirty="0">
                <a:latin typeface="HGSｺﾞｼｯｸM" panose="020B0600000000000000" pitchFamily="50" charset="-128"/>
                <a:ea typeface="HGSｺﾞｼｯｸM" panose="020B0600000000000000" pitchFamily="50" charset="-128"/>
              </a:rPr>
              <a:t>　　無料  </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ただし、第</a:t>
            </a:r>
            <a:r>
              <a:rPr kumimoji="1" lang="en-US" altLang="ja-JP" sz="1110" dirty="0">
                <a:latin typeface="HGSｺﾞｼｯｸM" panose="020B0600000000000000" pitchFamily="50" charset="-128"/>
                <a:ea typeface="HGSｺﾞｼｯｸM" panose="020B0600000000000000" pitchFamily="50" charset="-128"/>
              </a:rPr>
              <a:t>1</a:t>
            </a:r>
            <a:r>
              <a:rPr kumimoji="1" lang="ja-JP" altLang="en-US" sz="1110" dirty="0">
                <a:latin typeface="HGSｺﾞｼｯｸM" panose="020B0600000000000000" pitchFamily="50" charset="-128"/>
                <a:ea typeface="HGSｺﾞｼｯｸM" panose="020B0600000000000000" pitchFamily="50" charset="-128"/>
              </a:rPr>
              <a:t>回普通救命講習は教材費として、新規講習は</a:t>
            </a:r>
            <a:r>
              <a:rPr kumimoji="1" lang="en-US" altLang="ja-JP" sz="1110" dirty="0">
                <a:latin typeface="HGSｺﾞｼｯｸM" panose="020B0600000000000000" pitchFamily="50" charset="-128"/>
                <a:ea typeface="HGSｺﾞｼｯｸM" panose="020B0600000000000000" pitchFamily="50" charset="-128"/>
              </a:rPr>
              <a:t>1,500</a:t>
            </a:r>
            <a:r>
              <a:rPr kumimoji="1" lang="ja-JP" altLang="en-US" sz="1110" dirty="0">
                <a:latin typeface="HGSｺﾞｼｯｸM" panose="020B0600000000000000" pitchFamily="50" charset="-128"/>
                <a:ea typeface="HGSｺﾞｼｯｸM" panose="020B0600000000000000" pitchFamily="50" charset="-128"/>
              </a:rPr>
              <a:t>円、再講習は</a:t>
            </a:r>
            <a:r>
              <a:rPr kumimoji="1" lang="en-US" altLang="ja-JP" sz="1110" dirty="0">
                <a:latin typeface="HGSｺﾞｼｯｸM" panose="020B0600000000000000" pitchFamily="50" charset="-128"/>
                <a:ea typeface="HGSｺﾞｼｯｸM" panose="020B0600000000000000" pitchFamily="50" charset="-128"/>
              </a:rPr>
              <a:t>1,300</a:t>
            </a:r>
            <a:r>
              <a:rPr kumimoji="1" lang="ja-JP" altLang="en-US" sz="1110" dirty="0">
                <a:latin typeface="HGSｺﾞｼｯｸM" panose="020B0600000000000000" pitchFamily="50" charset="-128"/>
                <a:ea typeface="HGSｺﾞｼｯｸM" panose="020B0600000000000000" pitchFamily="50" charset="-128"/>
              </a:rPr>
              <a:t>円　　　　　　　　　　</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のご負担をお願いします。</a:t>
            </a:r>
            <a:r>
              <a:rPr kumimoji="1" lang="en-US" altLang="ja-JP" sz="1110" dirty="0">
                <a:latin typeface="HGSｺﾞｼｯｸM" panose="020B0600000000000000" pitchFamily="50" charset="-128"/>
                <a:ea typeface="HGSｺﾞｼｯｸM" panose="020B0600000000000000" pitchFamily="50" charset="-128"/>
              </a:rPr>
              <a:t>(</a:t>
            </a:r>
            <a:r>
              <a:rPr kumimoji="1" lang="ja-JP" altLang="en-US" sz="1110" dirty="0">
                <a:latin typeface="HGSｺﾞｼｯｸM" panose="020B0600000000000000" pitchFamily="50" charset="-128"/>
                <a:ea typeface="HGSｺﾞｼｯｸM" panose="020B0600000000000000" pitchFamily="50" charset="-128"/>
              </a:rPr>
              <a:t>当日徴収します。）</a:t>
            </a:r>
            <a:endParaRPr kumimoji="1" lang="en-US" altLang="ja-JP" sz="1110"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10   </a:t>
            </a:r>
            <a:r>
              <a:rPr kumimoji="1" lang="ja-JP" altLang="en-US" sz="1110" b="1" dirty="0">
                <a:latin typeface="HGSｺﾞｼｯｸM" panose="020B0600000000000000" pitchFamily="50" charset="-128"/>
                <a:ea typeface="HGSｺﾞｼｯｸM" panose="020B0600000000000000" pitchFamily="50" charset="-128"/>
              </a:rPr>
              <a:t>申込方法　</a:t>
            </a:r>
            <a:r>
              <a:rPr kumimoji="1" lang="ja-JP" altLang="en-US" sz="1110" dirty="0">
                <a:latin typeface="HGSｺﾞｼｯｸM" panose="020B0600000000000000" pitchFamily="50" charset="-128"/>
                <a:ea typeface="HGSｺﾞｼｯｸM" panose="020B0600000000000000" pitchFamily="50" charset="-128"/>
              </a:rPr>
              <a:t>申込票に必要事項をご記入の上、</a:t>
            </a:r>
            <a:r>
              <a:rPr kumimoji="1" lang="en-US" altLang="ja-JP" sz="1110" b="1" u="sng" dirty="0">
                <a:latin typeface="HGSｺﾞｼｯｸM" panose="020B0600000000000000" pitchFamily="50" charset="-128"/>
                <a:ea typeface="HGSｺﾞｼｯｸM" panose="020B0600000000000000" pitchFamily="50" charset="-128"/>
              </a:rPr>
              <a:t>1</a:t>
            </a:r>
            <a:r>
              <a:rPr kumimoji="1" lang="ja-JP" altLang="en-US" sz="1110" b="1" u="sng" dirty="0">
                <a:latin typeface="HGSｺﾞｼｯｸM" panose="020B0600000000000000" pitchFamily="50" charset="-128"/>
                <a:ea typeface="HGSｺﾞｼｯｸM" panose="020B0600000000000000" pitchFamily="50" charset="-128"/>
              </a:rPr>
              <a:t>月</a:t>
            </a:r>
            <a:r>
              <a:rPr kumimoji="1" lang="en-US" altLang="ja-JP" sz="1110" b="1" u="sng" dirty="0">
                <a:latin typeface="HGSｺﾞｼｯｸM" panose="020B0600000000000000" pitchFamily="50" charset="-128"/>
                <a:ea typeface="HGSｺﾞｼｯｸM" panose="020B0600000000000000" pitchFamily="50" charset="-128"/>
              </a:rPr>
              <a:t>18</a:t>
            </a:r>
            <a:r>
              <a:rPr kumimoji="1" lang="ja-JP" altLang="en-US" sz="1110" b="1" u="sng" dirty="0">
                <a:latin typeface="HGSｺﾞｼｯｸM" panose="020B0600000000000000" pitchFamily="50" charset="-128"/>
                <a:ea typeface="HGSｺﾞｼｯｸM" panose="020B0600000000000000" pitchFamily="50" charset="-128"/>
              </a:rPr>
              <a:t>日</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b="1" u="sng" dirty="0">
                <a:latin typeface="HGSｺﾞｼｯｸM" panose="020B0600000000000000" pitchFamily="50" charset="-128"/>
                <a:ea typeface="HGSｺﾞｼｯｸM" panose="020B0600000000000000" pitchFamily="50" charset="-128"/>
              </a:rPr>
              <a:t>火）～</a:t>
            </a:r>
            <a:r>
              <a:rPr kumimoji="1" lang="en-US" altLang="ja-JP" sz="1110" b="1" u="sng" dirty="0">
                <a:latin typeface="HGSｺﾞｼｯｸM" panose="020B0600000000000000" pitchFamily="50" charset="-128"/>
                <a:ea typeface="HGSｺﾞｼｯｸM" panose="020B0600000000000000" pitchFamily="50" charset="-128"/>
              </a:rPr>
              <a:t>1</a:t>
            </a:r>
            <a:r>
              <a:rPr kumimoji="1" lang="ja-JP" altLang="en-US" sz="1110" b="1" u="sng" dirty="0">
                <a:latin typeface="HGSｺﾞｼｯｸM" panose="020B0600000000000000" pitchFamily="50" charset="-128"/>
                <a:ea typeface="HGSｺﾞｼｯｸM" panose="020B0600000000000000" pitchFamily="50" charset="-128"/>
              </a:rPr>
              <a:t>月</a:t>
            </a:r>
            <a:r>
              <a:rPr kumimoji="1" lang="en-US" altLang="ja-JP" sz="1110" b="1" u="sng" dirty="0">
                <a:latin typeface="HGSｺﾞｼｯｸM" panose="020B0600000000000000" pitchFamily="50" charset="-128"/>
                <a:ea typeface="HGSｺﾞｼｯｸM" panose="020B0600000000000000" pitchFamily="50" charset="-128"/>
              </a:rPr>
              <a:t>26</a:t>
            </a:r>
            <a:r>
              <a:rPr kumimoji="1" lang="ja-JP" altLang="en-US" sz="1110" b="1" u="sng" dirty="0">
                <a:latin typeface="HGSｺﾞｼｯｸM" panose="020B0600000000000000" pitchFamily="50" charset="-128"/>
                <a:ea typeface="HGSｺﾞｼｯｸM" panose="020B0600000000000000" pitchFamily="50" charset="-128"/>
              </a:rPr>
              <a:t>日</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b="1" u="sng" dirty="0">
                <a:latin typeface="HGSｺﾞｼｯｸM" panose="020B0600000000000000" pitchFamily="50" charset="-128"/>
                <a:ea typeface="HGSｺﾞｼｯｸM" panose="020B0600000000000000" pitchFamily="50" charset="-128"/>
              </a:rPr>
              <a:t>水</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dirty="0">
                <a:latin typeface="HGSｺﾞｼｯｸM" panose="020B0600000000000000" pitchFamily="50" charset="-128"/>
                <a:ea typeface="HGSｺﾞｼｯｸM" panose="020B0600000000000000" pitchFamily="50" charset="-128"/>
              </a:rPr>
              <a:t>に体育協会事務局まで</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u="sng" dirty="0">
                <a:latin typeface="HGSｺﾞｼｯｸM" panose="020B0600000000000000" pitchFamily="50" charset="-128"/>
                <a:ea typeface="HGSｺﾞｼｯｸM" panose="020B0600000000000000" pitchFamily="50" charset="-128"/>
              </a:rPr>
              <a:t>FAX</a:t>
            </a:r>
            <a:r>
              <a:rPr kumimoji="1" lang="ja-JP" altLang="en-US" sz="1110" u="sng" dirty="0">
                <a:latin typeface="HGSｺﾞｼｯｸM" panose="020B0600000000000000" pitchFamily="50" charset="-128"/>
                <a:ea typeface="HGSｺﾞｼｯｸM" panose="020B0600000000000000" pitchFamily="50" charset="-128"/>
              </a:rPr>
              <a:t>または</a:t>
            </a:r>
            <a:r>
              <a:rPr kumimoji="1" lang="ja-JP" altLang="en-US" sz="1110" b="1" u="sng" dirty="0">
                <a:latin typeface="HGSｺﾞｼｯｸM" panose="020B0600000000000000" pitchFamily="50" charset="-128"/>
                <a:ea typeface="HGSｺﾞｼｯｸM" panose="020B0600000000000000" pitchFamily="50" charset="-128"/>
              </a:rPr>
              <a:t>メール</a:t>
            </a:r>
            <a:r>
              <a:rPr kumimoji="1" lang="ja-JP" altLang="en-US" sz="1110" dirty="0">
                <a:latin typeface="HGSｺﾞｼｯｸM" panose="020B0600000000000000" pitchFamily="50" charset="-128"/>
                <a:ea typeface="HGSｺﾞｼｯｸM" panose="020B0600000000000000" pitchFamily="50" charset="-128"/>
              </a:rPr>
              <a:t>でお申込みください。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新規資格認定を希望される方は同協会加盟団体の推薦を受けお申込みください。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endParaRPr kumimoji="1" lang="en-US" altLang="ja-JP" sz="1110" b="1"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お申込み・お問合せ　　三鷹市体育協会事務局　℡</a:t>
            </a:r>
            <a:r>
              <a:rPr kumimoji="1" lang="en-US" altLang="ja-JP" sz="1110" b="1" dirty="0">
                <a:latin typeface="HGSｺﾞｼｯｸM" panose="020B0600000000000000" pitchFamily="50" charset="-128"/>
                <a:ea typeface="HGSｺﾞｼｯｸM" panose="020B0600000000000000" pitchFamily="50" charset="-128"/>
              </a:rPr>
              <a:t>/Fax</a:t>
            </a:r>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rPr>
              <a:t>0422-43-2500</a:t>
            </a:r>
          </a:p>
          <a:p>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rPr>
              <a:t>Mail</a:t>
            </a:r>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hlinkClick r:id="rId2"/>
              </a:rPr>
              <a:t>qqrt38y9@fancy.ocn.ne,jp</a:t>
            </a:r>
            <a:endParaRPr kumimoji="1" lang="en-US" altLang="ja-JP" sz="1110" b="1"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           </a:t>
            </a:r>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お問合せは、火曜日から土曜日（祝祭日を除く）午前</a:t>
            </a:r>
            <a:r>
              <a:rPr kumimoji="1" lang="en-US" altLang="ja-JP" sz="1110" dirty="0">
                <a:latin typeface="HGSｺﾞｼｯｸM" panose="020B0600000000000000" pitchFamily="50" charset="-128"/>
                <a:ea typeface="HGSｺﾞｼｯｸM" panose="020B0600000000000000" pitchFamily="50" charset="-128"/>
              </a:rPr>
              <a:t>9</a:t>
            </a:r>
            <a:r>
              <a:rPr kumimoji="1" lang="ja-JP" altLang="en-US" sz="1110" dirty="0">
                <a:latin typeface="HGSｺﾞｼｯｸM" panose="020B0600000000000000" pitchFamily="50" charset="-128"/>
                <a:ea typeface="HGSｺﾞｼｯｸM" panose="020B0600000000000000" pitchFamily="50" charset="-128"/>
              </a:rPr>
              <a:t>時</a:t>
            </a:r>
            <a:r>
              <a:rPr kumimoji="1" lang="en-US" altLang="ja-JP" sz="1110" dirty="0">
                <a:latin typeface="HGSｺﾞｼｯｸM" panose="020B0600000000000000" pitchFamily="50" charset="-128"/>
                <a:ea typeface="HGSｺﾞｼｯｸM" panose="020B0600000000000000" pitchFamily="50" charset="-128"/>
              </a:rPr>
              <a:t>30</a:t>
            </a:r>
            <a:r>
              <a:rPr kumimoji="1" lang="ja-JP" altLang="en-US" sz="1110" dirty="0">
                <a:latin typeface="HGSｺﾞｼｯｸM" panose="020B0600000000000000" pitchFamily="50" charset="-128"/>
                <a:ea typeface="HGSｺﾞｼｯｸM" panose="020B0600000000000000" pitchFamily="50" charset="-128"/>
              </a:rPr>
              <a:t>分から午後</a:t>
            </a:r>
            <a:r>
              <a:rPr kumimoji="1" lang="en-US" altLang="ja-JP" sz="1110" dirty="0">
                <a:latin typeface="HGSｺﾞｼｯｸM" panose="020B0600000000000000" pitchFamily="50" charset="-128"/>
                <a:ea typeface="HGSｺﾞｼｯｸM" panose="020B0600000000000000" pitchFamily="50" charset="-128"/>
              </a:rPr>
              <a:t>6</a:t>
            </a:r>
            <a:r>
              <a:rPr kumimoji="1" lang="ja-JP" altLang="en-US" sz="1110" dirty="0">
                <a:latin typeface="HGSｺﾞｼｯｸM" panose="020B0600000000000000" pitchFamily="50" charset="-128"/>
                <a:ea typeface="HGSｺﾞｼｯｸM" panose="020B0600000000000000" pitchFamily="50" charset="-128"/>
              </a:rPr>
              <a:t>時</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までです。</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solidFill>
                  <a:srgbClr val="FF0000"/>
                </a:solidFill>
                <a:latin typeface="HGSｺﾞｼｯｸM" panose="020B0600000000000000" pitchFamily="50" charset="-128"/>
                <a:ea typeface="HGSｺﾞｼｯｸM" panose="020B0600000000000000" pitchFamily="50" charset="-128"/>
              </a:rPr>
              <a:t>お願い　　　　講習当日は、必ず検温をしてからお越しください。</a:t>
            </a:r>
            <a:endParaRPr kumimoji="1" lang="en-US" altLang="ja-JP" sz="1110" b="1" dirty="0">
              <a:solidFill>
                <a:srgbClr val="FF0000"/>
              </a:solidFill>
              <a:latin typeface="HGSｺﾞｼｯｸM" panose="020B0600000000000000" pitchFamily="50" charset="-128"/>
              <a:ea typeface="HGSｺﾞｼｯｸM" panose="020B0600000000000000" pitchFamily="50" charset="-128"/>
            </a:endParaRPr>
          </a:p>
          <a:p>
            <a:r>
              <a:rPr kumimoji="1" lang="ja-JP" altLang="en-US" sz="1110" b="1" dirty="0">
                <a:solidFill>
                  <a:srgbClr val="FF0000"/>
                </a:solidFill>
                <a:latin typeface="HGSｺﾞｼｯｸM" panose="020B0600000000000000" pitchFamily="50" charset="-128"/>
                <a:ea typeface="HGSｺﾞｼｯｸM" panose="020B0600000000000000" pitchFamily="50" charset="-128"/>
              </a:rPr>
              <a:t>　　　　　　　平熱を超える発熱、咳、のどの痛みの風邪症状、嗅覚障害、新型コロナウィルス感染</a:t>
            </a:r>
            <a:endParaRPr kumimoji="1" lang="en-US" altLang="ja-JP" sz="1110" b="1" dirty="0">
              <a:solidFill>
                <a:srgbClr val="FF0000"/>
              </a:solidFill>
              <a:latin typeface="HGSｺﾞｼｯｸM" panose="020B0600000000000000" pitchFamily="50" charset="-128"/>
              <a:ea typeface="HGSｺﾞｼｯｸM" panose="020B0600000000000000" pitchFamily="50" charset="-128"/>
            </a:endParaRPr>
          </a:p>
          <a:p>
            <a:r>
              <a:rPr kumimoji="1" lang="ja-JP" altLang="en-US" sz="1110" b="1" dirty="0">
                <a:solidFill>
                  <a:srgbClr val="FF0000"/>
                </a:solidFill>
                <a:latin typeface="HGSｺﾞｼｯｸM" panose="020B0600000000000000" pitchFamily="50" charset="-128"/>
                <a:ea typeface="HGSｺﾞｼｯｸM" panose="020B0600000000000000" pitchFamily="50" charset="-128"/>
              </a:rPr>
              <a:t>　　　　　　　症陽性と認定された方の濃厚接触者、同居家族や身近な知人に感染が疑われる方がい</a:t>
            </a:r>
            <a:endParaRPr kumimoji="1" lang="en-US" altLang="ja-JP" sz="1110" b="1" dirty="0">
              <a:solidFill>
                <a:srgbClr val="FF0000"/>
              </a:solidFill>
              <a:latin typeface="HGSｺﾞｼｯｸM" panose="020B0600000000000000" pitchFamily="50" charset="-128"/>
              <a:ea typeface="HGSｺﾞｼｯｸM" panose="020B0600000000000000" pitchFamily="50" charset="-128"/>
            </a:endParaRPr>
          </a:p>
          <a:p>
            <a:r>
              <a:rPr kumimoji="1" lang="ja-JP" altLang="en-US" sz="1110" b="1" dirty="0">
                <a:solidFill>
                  <a:srgbClr val="FF0000"/>
                </a:solidFill>
                <a:latin typeface="HGSｺﾞｼｯｸM" panose="020B0600000000000000" pitchFamily="50" charset="-128"/>
                <a:ea typeface="HGSｺﾞｼｯｸM" panose="020B0600000000000000" pitchFamily="50" charset="-128"/>
              </a:rPr>
              <a:t>　　　　　　　る場合は、ご参加いただけませんのでご了承ください。</a:t>
            </a:r>
            <a:endParaRPr kumimoji="1" lang="en-US" altLang="ja-JP" sz="1110" b="1" dirty="0">
              <a:solidFill>
                <a:srgbClr val="FF0000"/>
              </a:solidFill>
              <a:latin typeface="HGSｺﾞｼｯｸM" panose="020B0600000000000000" pitchFamily="50" charset="-128"/>
              <a:ea typeface="HGSｺﾞｼｯｸM" panose="020B0600000000000000" pitchFamily="50" charset="-128"/>
            </a:endParaRPr>
          </a:p>
          <a:p>
            <a:endParaRPr kumimoji="1" lang="en-US" altLang="ja-JP" sz="1110" b="1" dirty="0">
              <a:solidFill>
                <a:srgbClr val="FF0000"/>
              </a:solidFill>
              <a:latin typeface="HGSｺﾞｼｯｸM" panose="020B0600000000000000" pitchFamily="50" charset="-128"/>
              <a:ea typeface="HGSｺﾞｼｯｸM" panose="020B0600000000000000" pitchFamily="50" charset="-128"/>
            </a:endParaRPr>
          </a:p>
          <a:p>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p>
        </p:txBody>
      </p:sp>
    </p:spTree>
    <p:extLst>
      <p:ext uri="{BB962C8B-B14F-4D97-AF65-F5344CB8AC3E}">
        <p14:creationId xmlns:p14="http://schemas.microsoft.com/office/powerpoint/2010/main" val="26038639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TotalTime>
  <Words>711</Words>
  <Application>Microsoft Office PowerPoint</Application>
  <PresentationFormat>A4 210 x 297 mm</PresentationFormat>
  <Paragraphs>81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HGSｺﾞｼｯｸM</vt:lpstr>
      <vt:lpstr>Arial</vt:lpstr>
      <vt:lpstr>Calibri</vt:lpstr>
      <vt:lpstr>Calibri Light</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user2</dc:creator>
  <cp:lastModifiedBy>user2</cp:lastModifiedBy>
  <cp:revision>15</cp:revision>
  <cp:lastPrinted>2022-01-05T07:11:21Z</cp:lastPrinted>
  <dcterms:created xsi:type="dcterms:W3CDTF">2020-12-04T06:27:01Z</dcterms:created>
  <dcterms:modified xsi:type="dcterms:W3CDTF">2022-01-06T04:00:08Z</dcterms:modified>
</cp:coreProperties>
</file>