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20" d="100"/>
          <a:sy n="120" d="100"/>
        </p:scale>
        <p:origin x="2184" y="-29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5FE415C-AAEE-4A2D-956E-22920FBB827E}" type="datetimeFigureOut">
              <a:rPr kumimoji="1" lang="ja-JP" altLang="en-US" smtClean="0"/>
              <a:t>2022/12/3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1330397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FE415C-AAEE-4A2D-956E-22920FBB827E}" type="datetimeFigureOut">
              <a:rPr kumimoji="1" lang="ja-JP" altLang="en-US" smtClean="0"/>
              <a:t>2022/12/3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446826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FE415C-AAEE-4A2D-956E-22920FBB827E}" type="datetimeFigureOut">
              <a:rPr kumimoji="1" lang="ja-JP" altLang="en-US" smtClean="0"/>
              <a:t>2022/12/3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3667746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FE415C-AAEE-4A2D-956E-22920FBB827E}" type="datetimeFigureOut">
              <a:rPr kumimoji="1" lang="ja-JP" altLang="en-US" smtClean="0"/>
              <a:t>2022/12/3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2451549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5FE415C-AAEE-4A2D-956E-22920FBB827E}" type="datetimeFigureOut">
              <a:rPr kumimoji="1" lang="ja-JP" altLang="en-US" smtClean="0"/>
              <a:t>2022/12/3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1380679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5FE415C-AAEE-4A2D-956E-22920FBB827E}" type="datetimeFigureOut">
              <a:rPr kumimoji="1" lang="ja-JP" altLang="en-US" smtClean="0"/>
              <a:t>2022/12/3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2689516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5FE415C-AAEE-4A2D-956E-22920FBB827E}" type="datetimeFigureOut">
              <a:rPr kumimoji="1" lang="ja-JP" altLang="en-US" smtClean="0"/>
              <a:t>2022/12/3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81010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5FE415C-AAEE-4A2D-956E-22920FBB827E}" type="datetimeFigureOut">
              <a:rPr kumimoji="1" lang="ja-JP" altLang="en-US" smtClean="0"/>
              <a:t>2022/12/3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1577886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FE415C-AAEE-4A2D-956E-22920FBB827E}" type="datetimeFigureOut">
              <a:rPr kumimoji="1" lang="ja-JP" altLang="en-US" smtClean="0"/>
              <a:t>2022/12/3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2682456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FE415C-AAEE-4A2D-956E-22920FBB827E}" type="datetimeFigureOut">
              <a:rPr kumimoji="1" lang="ja-JP" altLang="en-US" smtClean="0"/>
              <a:t>2022/12/3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951044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FE415C-AAEE-4A2D-956E-22920FBB827E}" type="datetimeFigureOut">
              <a:rPr kumimoji="1" lang="ja-JP" altLang="en-US" smtClean="0"/>
              <a:t>2022/12/3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3268960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5FE415C-AAEE-4A2D-956E-22920FBB827E}" type="datetimeFigureOut">
              <a:rPr kumimoji="1" lang="ja-JP" altLang="en-US" smtClean="0"/>
              <a:t>2022/12/3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121471733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qqrt38y9@fancy.ocn.j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F24A08ED-5F92-46A1-8638-BD89F4353E83}"/>
              </a:ext>
            </a:extLst>
          </p:cNvPr>
          <p:cNvSpPr txBox="1"/>
          <p:nvPr/>
        </p:nvSpPr>
        <p:spPr>
          <a:xfrm>
            <a:off x="1327302" y="240092"/>
            <a:ext cx="4203395" cy="262829"/>
          </a:xfrm>
          <a:prstGeom prst="rect">
            <a:avLst/>
          </a:prstGeom>
          <a:noFill/>
        </p:spPr>
        <p:txBody>
          <a:bodyPr wrap="none" rtlCol="0">
            <a:spAutoFit/>
          </a:bodyPr>
          <a:lstStyle/>
          <a:p>
            <a:pPr algn="ctr"/>
            <a:r>
              <a:rPr kumimoji="1" lang="ja-JP" altLang="en-US" sz="1108" b="1" dirty="0">
                <a:latin typeface="HGSｺﾞｼｯｸM" panose="020B0600000000000000" pitchFamily="50" charset="-128"/>
                <a:ea typeface="HGSｺﾞｼｯｸM" panose="020B0600000000000000" pitchFamily="50" charset="-128"/>
              </a:rPr>
              <a:t>令和</a:t>
            </a:r>
            <a:r>
              <a:rPr kumimoji="1" lang="en-US" altLang="ja-JP" sz="1108" b="1" dirty="0">
                <a:latin typeface="HGSｺﾞｼｯｸM" panose="020B0600000000000000" pitchFamily="50" charset="-128"/>
                <a:ea typeface="HGSｺﾞｼｯｸM" panose="020B0600000000000000" pitchFamily="50" charset="-128"/>
              </a:rPr>
              <a:t>4</a:t>
            </a:r>
            <a:r>
              <a:rPr kumimoji="1" lang="ja-JP" altLang="en-US" sz="1108" b="1" dirty="0">
                <a:latin typeface="HGSｺﾞｼｯｸM" panose="020B0600000000000000" pitchFamily="50" charset="-128"/>
                <a:ea typeface="HGSｺﾞｼｯｸM" panose="020B0600000000000000" pitchFamily="50" charset="-128"/>
              </a:rPr>
              <a:t>年度三鷹市スポーツ指導員一般教養研修会（開催要項）</a:t>
            </a:r>
          </a:p>
        </p:txBody>
      </p:sp>
      <p:sp>
        <p:nvSpPr>
          <p:cNvPr id="7" name="テキスト ボックス 6">
            <a:extLst>
              <a:ext uri="{FF2B5EF4-FFF2-40B4-BE49-F238E27FC236}">
                <a16:creationId xmlns:a16="http://schemas.microsoft.com/office/drawing/2014/main" id="{40A77523-038E-4312-8055-6EAD13327F93}"/>
              </a:ext>
            </a:extLst>
          </p:cNvPr>
          <p:cNvSpPr txBox="1"/>
          <p:nvPr/>
        </p:nvSpPr>
        <p:spPr>
          <a:xfrm>
            <a:off x="165607" y="701313"/>
            <a:ext cx="6604693" cy="2490362"/>
          </a:xfrm>
          <a:prstGeom prst="rect">
            <a:avLst/>
          </a:prstGeom>
          <a:noFill/>
        </p:spPr>
        <p:txBody>
          <a:bodyPr wrap="none" rtlCol="0">
            <a:spAutoFit/>
          </a:bodyPr>
          <a:lstStyle/>
          <a:p>
            <a:r>
              <a:rPr kumimoji="1" lang="en-US" altLang="ja-JP" sz="1108" b="1" dirty="0">
                <a:latin typeface="HGSｺﾞｼｯｸM" panose="020B0600000000000000" pitchFamily="50" charset="-128"/>
                <a:ea typeface="HGSｺﾞｼｯｸM" panose="020B0600000000000000" pitchFamily="50" charset="-128"/>
              </a:rPr>
              <a:t>1</a:t>
            </a:r>
            <a:r>
              <a:rPr kumimoji="1" lang="ja-JP" altLang="en-US" sz="1108" b="1" dirty="0">
                <a:latin typeface="HGSｺﾞｼｯｸM" panose="020B0600000000000000" pitchFamily="50" charset="-128"/>
                <a:ea typeface="HGSｺﾞｼｯｸM" panose="020B0600000000000000" pitchFamily="50" charset="-128"/>
              </a:rPr>
              <a:t>　趣旨</a:t>
            </a:r>
            <a:r>
              <a:rPr kumimoji="1" lang="ja-JP" altLang="en-US" sz="1385" dirty="0">
                <a:latin typeface="HGSｺﾞｼｯｸM" panose="020B0600000000000000" pitchFamily="50" charset="-128"/>
                <a:ea typeface="HGSｺﾞｼｯｸM" panose="020B0600000000000000" pitchFamily="50" charset="-128"/>
              </a:rPr>
              <a:t>　　</a:t>
            </a:r>
            <a:r>
              <a:rPr kumimoji="1" lang="ja-JP" altLang="en-US" sz="1108" dirty="0">
                <a:latin typeface="HGSｺﾞｼｯｸM" panose="020B0600000000000000" pitchFamily="50" charset="-128"/>
                <a:ea typeface="HGSｺﾞｼｯｸM" panose="020B0600000000000000" pitchFamily="50" charset="-128"/>
              </a:rPr>
              <a:t>三鷹市体育協会では、三鷹市民のスポーツ振興の一つとして、スポーツ指導員制度を</a:t>
            </a:r>
            <a:endParaRPr kumimoji="1" lang="en-US" altLang="ja-JP" sz="1108" dirty="0">
              <a:latin typeface="HGSｺﾞｼｯｸM" panose="020B0600000000000000" pitchFamily="50" charset="-128"/>
              <a:ea typeface="HGSｺﾞｼｯｸM" panose="020B0600000000000000" pitchFamily="50" charset="-128"/>
            </a:endParaRPr>
          </a:p>
          <a:p>
            <a:r>
              <a:rPr kumimoji="1" lang="ja-JP" altLang="en-US" sz="1108" dirty="0">
                <a:latin typeface="HGSｺﾞｼｯｸM" panose="020B0600000000000000" pitchFamily="50" charset="-128"/>
                <a:ea typeface="HGSｺﾞｼｯｸM" panose="020B0600000000000000" pitchFamily="50" charset="-128"/>
              </a:rPr>
              <a:t>　　　　　　設け、広く市民からの指導要請に応じられるスポーツ指導員を養成しています。</a:t>
            </a:r>
            <a:endParaRPr kumimoji="1" lang="en-US" altLang="ja-JP" sz="1108" dirty="0">
              <a:latin typeface="HGSｺﾞｼｯｸM" panose="020B0600000000000000" pitchFamily="50" charset="-128"/>
              <a:ea typeface="HGSｺﾞｼｯｸM" panose="020B0600000000000000" pitchFamily="50" charset="-128"/>
            </a:endParaRPr>
          </a:p>
          <a:p>
            <a:r>
              <a:rPr kumimoji="1" lang="ja-JP" altLang="en-US" sz="1108" dirty="0">
                <a:latin typeface="HGSｺﾞｼｯｸM" panose="020B0600000000000000" pitchFamily="50" charset="-128"/>
                <a:ea typeface="HGSｺﾞｼｯｸM" panose="020B0600000000000000" pitchFamily="50" charset="-128"/>
              </a:rPr>
              <a:t>　　　　　　⑴　三鷹市スポーツ指導員養成研修会</a:t>
            </a:r>
            <a:endParaRPr kumimoji="1" lang="en-US" altLang="ja-JP" sz="1108" dirty="0">
              <a:latin typeface="HGSｺﾞｼｯｸM" panose="020B0600000000000000" pitchFamily="50" charset="-128"/>
              <a:ea typeface="HGSｺﾞｼｯｸM" panose="020B0600000000000000" pitchFamily="50" charset="-128"/>
            </a:endParaRPr>
          </a:p>
          <a:p>
            <a:r>
              <a:rPr kumimoji="1" lang="ja-JP" altLang="en-US" sz="1108" dirty="0">
                <a:latin typeface="HGSｺﾞｼｯｸM" panose="020B0600000000000000" pitchFamily="50" charset="-128"/>
                <a:ea typeface="HGSｺﾞｼｯｸM" panose="020B0600000000000000" pitchFamily="50" charset="-128"/>
              </a:rPr>
              <a:t>　　　　　　　　三鷹市スポーツ指導員や三鷹市体育協会会員などを対象にスポーツに関する知識や</a:t>
            </a:r>
            <a:endParaRPr kumimoji="1" lang="en-US" altLang="ja-JP" sz="1108" dirty="0">
              <a:latin typeface="HGSｺﾞｼｯｸM" panose="020B0600000000000000" pitchFamily="50" charset="-128"/>
              <a:ea typeface="HGSｺﾞｼｯｸM" panose="020B0600000000000000" pitchFamily="50" charset="-128"/>
            </a:endParaRPr>
          </a:p>
          <a:p>
            <a:r>
              <a:rPr kumimoji="1" lang="ja-JP" altLang="en-US" sz="1108" dirty="0">
                <a:latin typeface="HGSｺﾞｼｯｸM" panose="020B0600000000000000" pitchFamily="50" charset="-128"/>
                <a:ea typeface="HGSｺﾞｼｯｸM" panose="020B0600000000000000" pitchFamily="50" charset="-128"/>
              </a:rPr>
              <a:t>　　　　　　　　技術を講義や実技形式で行う講習会・研修会です。</a:t>
            </a:r>
            <a:endParaRPr kumimoji="1" lang="en-US" altLang="ja-JP" sz="1108" dirty="0">
              <a:latin typeface="HGSｺﾞｼｯｸM" panose="020B0600000000000000" pitchFamily="50" charset="-128"/>
              <a:ea typeface="HGSｺﾞｼｯｸM" panose="020B0600000000000000" pitchFamily="50" charset="-128"/>
            </a:endParaRPr>
          </a:p>
          <a:p>
            <a:r>
              <a:rPr kumimoji="1" lang="en-US" altLang="ja-JP" sz="1108" b="1" dirty="0">
                <a:latin typeface="HGSｺﾞｼｯｸM" panose="020B0600000000000000" pitchFamily="50" charset="-128"/>
                <a:ea typeface="HGSｺﾞｼｯｸM" panose="020B0600000000000000" pitchFamily="50" charset="-128"/>
              </a:rPr>
              <a:t>2</a:t>
            </a:r>
            <a:r>
              <a:rPr kumimoji="1" lang="ja-JP" altLang="en-US" sz="1108" b="1" dirty="0">
                <a:latin typeface="HGSｺﾞｼｯｸM" panose="020B0600000000000000" pitchFamily="50" charset="-128"/>
                <a:ea typeface="HGSｺﾞｼｯｸM" panose="020B0600000000000000" pitchFamily="50" charset="-128"/>
              </a:rPr>
              <a:t>　主催　　 </a:t>
            </a:r>
            <a:r>
              <a:rPr kumimoji="1" lang="ja-JP" altLang="en-US" sz="1108" dirty="0">
                <a:latin typeface="HGSｺﾞｼｯｸM" panose="020B0600000000000000" pitchFamily="50" charset="-128"/>
                <a:ea typeface="HGSｺﾞｼｯｸM" panose="020B0600000000000000" pitchFamily="50" charset="-128"/>
              </a:rPr>
              <a:t>三鷹市体育協会</a:t>
            </a:r>
            <a:endParaRPr kumimoji="1" lang="en-US" altLang="ja-JP" sz="1108" dirty="0">
              <a:latin typeface="HGSｺﾞｼｯｸM" panose="020B0600000000000000" pitchFamily="50" charset="-128"/>
              <a:ea typeface="HGSｺﾞｼｯｸM" panose="020B0600000000000000" pitchFamily="50" charset="-128"/>
            </a:endParaRPr>
          </a:p>
          <a:p>
            <a:r>
              <a:rPr kumimoji="1" lang="en-US" altLang="ja-JP" sz="1108" b="1" dirty="0">
                <a:latin typeface="HGSｺﾞｼｯｸM" panose="020B0600000000000000" pitchFamily="50" charset="-128"/>
                <a:ea typeface="HGSｺﾞｼｯｸM" panose="020B0600000000000000" pitchFamily="50" charset="-128"/>
              </a:rPr>
              <a:t>3</a:t>
            </a:r>
            <a:r>
              <a:rPr kumimoji="1" lang="ja-JP" altLang="en-US" sz="1108" b="1" dirty="0">
                <a:latin typeface="HGSｺﾞｼｯｸM" panose="020B0600000000000000" pitchFamily="50" charset="-128"/>
                <a:ea typeface="HGSｺﾞｼｯｸM" panose="020B0600000000000000" pitchFamily="50" charset="-128"/>
              </a:rPr>
              <a:t>　日時　　 </a:t>
            </a:r>
            <a:r>
              <a:rPr kumimoji="1" lang="ja-JP" altLang="en-US" sz="1108" dirty="0">
                <a:latin typeface="HGSｺﾞｼｯｸM" panose="020B0600000000000000" pitchFamily="50" charset="-128"/>
                <a:ea typeface="HGSｺﾞｼｯｸM" panose="020B0600000000000000" pitchFamily="50" charset="-128"/>
              </a:rPr>
              <a:t>下記のとおり</a:t>
            </a:r>
            <a:endParaRPr kumimoji="1" lang="en-US" altLang="ja-JP" sz="1108" dirty="0">
              <a:latin typeface="HGSｺﾞｼｯｸM" panose="020B0600000000000000" pitchFamily="50" charset="-128"/>
              <a:ea typeface="HGSｺﾞｼｯｸM" panose="020B0600000000000000" pitchFamily="50" charset="-128"/>
            </a:endParaRPr>
          </a:p>
          <a:p>
            <a:r>
              <a:rPr kumimoji="1" lang="en-US" altLang="ja-JP" sz="1108" b="1" dirty="0">
                <a:latin typeface="HGSｺﾞｼｯｸM" panose="020B0600000000000000" pitchFamily="50" charset="-128"/>
                <a:ea typeface="HGSｺﾞｼｯｸM" panose="020B0600000000000000" pitchFamily="50" charset="-128"/>
              </a:rPr>
              <a:t>4</a:t>
            </a:r>
            <a:r>
              <a:rPr kumimoji="1" lang="ja-JP" altLang="en-US" sz="1108" b="1" dirty="0">
                <a:latin typeface="HGSｺﾞｼｯｸM" panose="020B0600000000000000" pitchFamily="50" charset="-128"/>
                <a:ea typeface="HGSｺﾞｼｯｸM" panose="020B0600000000000000" pitchFamily="50" charset="-128"/>
              </a:rPr>
              <a:t>　会場</a:t>
            </a:r>
            <a:r>
              <a:rPr kumimoji="1" lang="ja-JP" altLang="en-US" sz="1108" dirty="0">
                <a:latin typeface="HGSｺﾞｼｯｸM" panose="020B0600000000000000" pitchFamily="50" charset="-128"/>
                <a:ea typeface="HGSｺﾞｼｯｸM" panose="020B0600000000000000" pitchFamily="50" charset="-128"/>
              </a:rPr>
              <a:t>　　 元気創造プラザ　</a:t>
            </a:r>
            <a:r>
              <a:rPr kumimoji="1" lang="en-US" altLang="ja-JP" sz="1108" dirty="0">
                <a:latin typeface="HGSｺﾞｼｯｸM" panose="020B0600000000000000" pitchFamily="50" charset="-128"/>
                <a:ea typeface="HGSｺﾞｼｯｸM" panose="020B0600000000000000" pitchFamily="50" charset="-128"/>
              </a:rPr>
              <a:t>4</a:t>
            </a:r>
            <a:r>
              <a:rPr kumimoji="1" lang="ja-JP" altLang="en-US" sz="1108" dirty="0">
                <a:latin typeface="HGSｺﾞｼｯｸM" panose="020B0600000000000000" pitchFamily="50" charset="-128"/>
                <a:ea typeface="HGSｺﾞｼｯｸM" panose="020B0600000000000000" pitchFamily="50" charset="-128"/>
              </a:rPr>
              <a:t>階ホール及び</a:t>
            </a:r>
            <a:r>
              <a:rPr kumimoji="1" lang="en-US" altLang="ja-JP" sz="1108" dirty="0">
                <a:latin typeface="HGSｺﾞｼｯｸM" panose="020B0600000000000000" pitchFamily="50" charset="-128"/>
                <a:ea typeface="HGSｺﾞｼｯｸM" panose="020B0600000000000000" pitchFamily="50" charset="-128"/>
              </a:rPr>
              <a:t>5</a:t>
            </a:r>
            <a:r>
              <a:rPr kumimoji="1" lang="ja-JP" altLang="en-US" sz="1108">
                <a:latin typeface="HGSｺﾞｼｯｸM" panose="020B0600000000000000" pitchFamily="50" charset="-128"/>
                <a:ea typeface="HGSｺﾞｼｯｸM" panose="020B0600000000000000" pitchFamily="50" charset="-128"/>
              </a:rPr>
              <a:t>階学習室５・６</a:t>
            </a:r>
            <a:endParaRPr kumimoji="1" lang="en-US" altLang="ja-JP" sz="1108" dirty="0">
              <a:latin typeface="HGSｺﾞｼｯｸM" panose="020B0600000000000000" pitchFamily="50" charset="-128"/>
              <a:ea typeface="HGSｺﾞｼｯｸM" panose="020B0600000000000000" pitchFamily="50" charset="-128"/>
            </a:endParaRPr>
          </a:p>
          <a:p>
            <a:r>
              <a:rPr kumimoji="1" lang="en-US" altLang="ja-JP" sz="1108" b="1" dirty="0">
                <a:latin typeface="HGSｺﾞｼｯｸM" panose="020B0600000000000000" pitchFamily="50" charset="-128"/>
                <a:ea typeface="HGSｺﾞｼｯｸM" panose="020B0600000000000000" pitchFamily="50" charset="-128"/>
              </a:rPr>
              <a:t>5</a:t>
            </a:r>
            <a:r>
              <a:rPr kumimoji="1" lang="ja-JP" altLang="en-US" sz="1108" b="1" dirty="0">
                <a:latin typeface="HGSｺﾞｼｯｸM" panose="020B0600000000000000" pitchFamily="50" charset="-128"/>
                <a:ea typeface="HGSｺﾞｼｯｸM" panose="020B0600000000000000" pitchFamily="50" charset="-128"/>
              </a:rPr>
              <a:t>　対象</a:t>
            </a:r>
            <a:r>
              <a:rPr kumimoji="1" lang="ja-JP" altLang="en-US" sz="1108" dirty="0">
                <a:latin typeface="HGSｺﾞｼｯｸM" panose="020B0600000000000000" pitchFamily="50" charset="-128"/>
                <a:ea typeface="HGSｺﾞｼｯｸM" panose="020B0600000000000000" pitchFamily="50" charset="-128"/>
              </a:rPr>
              <a:t>　　 ⑴　更新を希望する三鷹市スポーツ指導員登録者</a:t>
            </a:r>
            <a:endParaRPr kumimoji="1" lang="en-US" altLang="ja-JP" sz="1108" dirty="0">
              <a:latin typeface="HGSｺﾞｼｯｸM" panose="020B0600000000000000" pitchFamily="50" charset="-128"/>
              <a:ea typeface="HGSｺﾞｼｯｸM" panose="020B0600000000000000" pitchFamily="50" charset="-128"/>
            </a:endParaRPr>
          </a:p>
          <a:p>
            <a:r>
              <a:rPr kumimoji="1" lang="ja-JP" altLang="en-US" sz="1108" b="1" dirty="0">
                <a:latin typeface="HGSｺﾞｼｯｸM" panose="020B0600000000000000" pitchFamily="50" charset="-128"/>
                <a:ea typeface="HGSｺﾞｼｯｸM" panose="020B0600000000000000" pitchFamily="50" charset="-128"/>
              </a:rPr>
              <a:t>　　　　　　</a:t>
            </a:r>
            <a:r>
              <a:rPr kumimoji="1" lang="ja-JP" altLang="en-US" sz="1108" dirty="0">
                <a:latin typeface="HGSｺﾞｼｯｸM" panose="020B0600000000000000" pitchFamily="50" charset="-128"/>
                <a:ea typeface="HGSｺﾞｼｯｸM" panose="020B0600000000000000" pitchFamily="50" charset="-128"/>
              </a:rPr>
              <a:t>⑵　新規認定希望者は、各連盟・協会の指導員実技認定者と国・都その他体育協会加盟</a:t>
            </a:r>
            <a:endParaRPr kumimoji="1" lang="en-US" altLang="ja-JP" sz="1108" dirty="0">
              <a:latin typeface="HGSｺﾞｼｯｸM" panose="020B0600000000000000" pitchFamily="50" charset="-128"/>
              <a:ea typeface="HGSｺﾞｼｯｸM" panose="020B0600000000000000" pitchFamily="50" charset="-128"/>
            </a:endParaRPr>
          </a:p>
          <a:p>
            <a:r>
              <a:rPr kumimoji="1" lang="ja-JP" altLang="en-US" sz="1108" dirty="0">
                <a:latin typeface="HGSｺﾞｼｯｸM" panose="020B0600000000000000" pitchFamily="50" charset="-128"/>
                <a:ea typeface="HGSｺﾞｼｯｸM" panose="020B0600000000000000" pitchFamily="50" charset="-128"/>
              </a:rPr>
              <a:t>　　　　　　　　団体が認定、推薦した方及び体育協会未加盟団体または個人で資格認定を取得した</a:t>
            </a:r>
            <a:endParaRPr kumimoji="1" lang="en-US" altLang="ja-JP" sz="1108" dirty="0">
              <a:latin typeface="HGSｺﾞｼｯｸM" panose="020B0600000000000000" pitchFamily="50" charset="-128"/>
              <a:ea typeface="HGSｺﾞｼｯｸM" panose="020B0600000000000000" pitchFamily="50" charset="-128"/>
            </a:endParaRPr>
          </a:p>
          <a:p>
            <a:r>
              <a:rPr kumimoji="1" lang="ja-JP" altLang="en-US" sz="1108" dirty="0">
                <a:latin typeface="HGSｺﾞｼｯｸM" panose="020B0600000000000000" pitchFamily="50" charset="-128"/>
                <a:ea typeface="HGSｺﾞｼｯｸM" panose="020B0600000000000000" pitchFamily="50" charset="-128"/>
              </a:rPr>
              <a:t>　　　　　　　　い方で体育協会常任理事が推薦した方</a:t>
            </a:r>
            <a:endParaRPr kumimoji="1" lang="en-US" altLang="ja-JP" sz="1108" dirty="0">
              <a:latin typeface="HGSｺﾞｼｯｸM" panose="020B0600000000000000" pitchFamily="50" charset="-128"/>
              <a:ea typeface="HGSｺﾞｼｯｸM" panose="020B0600000000000000" pitchFamily="50" charset="-128"/>
            </a:endParaRPr>
          </a:p>
          <a:p>
            <a:r>
              <a:rPr kumimoji="1" lang="en-US" altLang="ja-JP" sz="1108" b="1" dirty="0">
                <a:latin typeface="HGSｺﾞｼｯｸM" panose="020B0600000000000000" pitchFamily="50" charset="-128"/>
                <a:ea typeface="HGSｺﾞｼｯｸM" panose="020B0600000000000000" pitchFamily="50" charset="-128"/>
              </a:rPr>
              <a:t>6</a:t>
            </a:r>
            <a:r>
              <a:rPr kumimoji="1" lang="ja-JP" altLang="en-US" sz="1108" b="1" dirty="0">
                <a:latin typeface="HGSｺﾞｼｯｸM" panose="020B0600000000000000" pitchFamily="50" charset="-128"/>
                <a:ea typeface="HGSｺﾞｼｯｸM" panose="020B0600000000000000" pitchFamily="50" charset="-128"/>
              </a:rPr>
              <a:t>　内容及び講師等</a:t>
            </a:r>
            <a:endParaRPr kumimoji="1" lang="en-US" altLang="ja-JP" sz="1108" b="1" dirty="0">
              <a:latin typeface="HGSｺﾞｼｯｸM" panose="020B0600000000000000" pitchFamily="50" charset="-128"/>
              <a:ea typeface="HGSｺﾞｼｯｸM" panose="020B0600000000000000" pitchFamily="50" charset="-128"/>
            </a:endParaRPr>
          </a:p>
          <a:p>
            <a:r>
              <a:rPr kumimoji="1" lang="ja-JP" altLang="en-US" sz="903" dirty="0"/>
              <a:t>　　　　</a:t>
            </a:r>
          </a:p>
        </p:txBody>
      </p:sp>
      <p:graphicFrame>
        <p:nvGraphicFramePr>
          <p:cNvPr id="11" name="表 10">
            <a:extLst>
              <a:ext uri="{FF2B5EF4-FFF2-40B4-BE49-F238E27FC236}">
                <a16:creationId xmlns:a16="http://schemas.microsoft.com/office/drawing/2014/main" id="{EEBC039E-ABEC-41E8-A01C-21ED89DFE5B3}"/>
              </a:ext>
            </a:extLst>
          </p:cNvPr>
          <p:cNvGraphicFramePr>
            <a:graphicFrameLocks noGrp="1"/>
          </p:cNvGraphicFramePr>
          <p:nvPr>
            <p:extLst>
              <p:ext uri="{D42A27DB-BD31-4B8C-83A1-F6EECF244321}">
                <p14:modId xmlns:p14="http://schemas.microsoft.com/office/powerpoint/2010/main" val="2709688792"/>
              </p:ext>
            </p:extLst>
          </p:nvPr>
        </p:nvGraphicFramePr>
        <p:xfrm>
          <a:off x="280371" y="3008620"/>
          <a:ext cx="6297255" cy="2375422"/>
        </p:xfrm>
        <a:graphic>
          <a:graphicData uri="http://schemas.openxmlformats.org/drawingml/2006/table">
            <a:tbl>
              <a:tblPr firstRow="1" firstCol="1" bandRow="1">
                <a:tableStyleId>{5C22544A-7EE6-4342-B048-85BDC9FD1C3A}</a:tableStyleId>
              </a:tblPr>
              <a:tblGrid>
                <a:gridCol w="607139">
                  <a:extLst>
                    <a:ext uri="{9D8B030D-6E8A-4147-A177-3AD203B41FA5}">
                      <a16:colId xmlns:a16="http://schemas.microsoft.com/office/drawing/2014/main" val="1273808785"/>
                    </a:ext>
                  </a:extLst>
                </a:gridCol>
                <a:gridCol w="879859">
                  <a:extLst>
                    <a:ext uri="{9D8B030D-6E8A-4147-A177-3AD203B41FA5}">
                      <a16:colId xmlns:a16="http://schemas.microsoft.com/office/drawing/2014/main" val="2102497808"/>
                    </a:ext>
                  </a:extLst>
                </a:gridCol>
                <a:gridCol w="1290819">
                  <a:extLst>
                    <a:ext uri="{9D8B030D-6E8A-4147-A177-3AD203B41FA5}">
                      <a16:colId xmlns:a16="http://schemas.microsoft.com/office/drawing/2014/main" val="2097422696"/>
                    </a:ext>
                  </a:extLst>
                </a:gridCol>
                <a:gridCol w="1759719">
                  <a:extLst>
                    <a:ext uri="{9D8B030D-6E8A-4147-A177-3AD203B41FA5}">
                      <a16:colId xmlns:a16="http://schemas.microsoft.com/office/drawing/2014/main" val="3378580386"/>
                    </a:ext>
                  </a:extLst>
                </a:gridCol>
                <a:gridCol w="1759719">
                  <a:extLst>
                    <a:ext uri="{9D8B030D-6E8A-4147-A177-3AD203B41FA5}">
                      <a16:colId xmlns:a16="http://schemas.microsoft.com/office/drawing/2014/main" val="1145833694"/>
                    </a:ext>
                  </a:extLst>
                </a:gridCol>
              </a:tblGrid>
              <a:tr h="164484">
                <a:tc>
                  <a:txBody>
                    <a:bodyPr/>
                    <a:lstStyle/>
                    <a:p>
                      <a:pPr algn="ctr"/>
                      <a:r>
                        <a:rPr lang="ja-JP" sz="1050" kern="100" dirty="0">
                          <a:effectLst/>
                          <a:latin typeface="Century" panose="02040604050505020304" pitchFamily="18" charset="0"/>
                          <a:ea typeface="ＭＳ ゴシック" panose="020B0609070205080204" pitchFamily="49" charset="-128"/>
                          <a:cs typeface="Times New Roman" panose="02020603050405020304" pitchFamily="18" charset="0"/>
                        </a:rPr>
                        <a:t>　回</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r>
                        <a:rPr lang="ja-JP" sz="1050" kern="100" dirty="0">
                          <a:effectLst/>
                          <a:latin typeface="Century" panose="02040604050505020304" pitchFamily="18" charset="0"/>
                          <a:ea typeface="ＭＳ ゴシック" panose="020B0609070205080204" pitchFamily="49" charset="-128"/>
                          <a:cs typeface="Times New Roman" panose="02020603050405020304" pitchFamily="18" charset="0"/>
                        </a:rPr>
                        <a:t>期　日</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r>
                        <a:rPr lang="ja-JP" sz="1050" kern="100" dirty="0">
                          <a:effectLst/>
                          <a:latin typeface="Century" panose="02040604050505020304" pitchFamily="18" charset="0"/>
                          <a:ea typeface="ＭＳ ゴシック" panose="020B0609070205080204" pitchFamily="49" charset="-128"/>
                          <a:cs typeface="Times New Roman" panose="02020603050405020304" pitchFamily="18" charset="0"/>
                        </a:rPr>
                        <a:t>時　間</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r>
                        <a:rPr lang="ja-JP" sz="1050" kern="100" dirty="0">
                          <a:effectLst/>
                          <a:latin typeface="Century" panose="02040604050505020304" pitchFamily="18" charset="0"/>
                          <a:ea typeface="ＭＳ ゴシック" panose="020B0609070205080204" pitchFamily="49" charset="-128"/>
                          <a:cs typeface="Times New Roman" panose="02020603050405020304" pitchFamily="18" charset="0"/>
                        </a:rPr>
                        <a:t>内　　容</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r>
                        <a:rPr lang="ja-JP" sz="1050" kern="100" dirty="0">
                          <a:effectLst/>
                          <a:latin typeface="Century" panose="02040604050505020304" pitchFamily="18" charset="0"/>
                          <a:ea typeface="ＭＳ ゴシック" panose="020B0609070205080204" pitchFamily="49" charset="-128"/>
                          <a:cs typeface="Times New Roman" panose="02020603050405020304" pitchFamily="18" charset="0"/>
                        </a:rPr>
                        <a:t>講師等</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511753030"/>
                  </a:ext>
                </a:extLst>
              </a:tr>
              <a:tr h="429267">
                <a:tc>
                  <a:txBody>
                    <a:bodyPr/>
                    <a:lstStyle/>
                    <a:p>
                      <a:pPr algn="ctr"/>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第</a:t>
                      </a:r>
                      <a:r>
                        <a:rPr lang="en-US"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1</a:t>
                      </a:r>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回</a:t>
                      </a:r>
                      <a:endParaRPr lang="en-US" alt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endParaRPr>
                    </a:p>
                    <a:p>
                      <a:pPr algn="ctr"/>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実習</a:t>
                      </a:r>
                      <a:endParaRPr lang="en-US" alt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endParaRPr>
                    </a:p>
                    <a:p>
                      <a:pPr algn="ctr"/>
                      <a:r>
                        <a:rPr lang="ja-JP" altLang="en-US"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・講習会</a:t>
                      </a:r>
                      <a:endPar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endParaRPr>
                    </a:p>
                    <a:p>
                      <a:pPr algn="just"/>
                      <a:r>
                        <a:rPr lang="en-US"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 </a:t>
                      </a:r>
                      <a:endPar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endParaRPr>
                    </a:p>
                  </a:txBody>
                  <a:tcPr marL="68580" marR="68580" marT="0" marB="0"/>
                </a:tc>
                <a:tc>
                  <a:txBody>
                    <a:bodyPr/>
                    <a:lstStyle/>
                    <a:p>
                      <a:pPr algn="just"/>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令和</a:t>
                      </a:r>
                      <a:r>
                        <a:rPr lang="en-US"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5</a:t>
                      </a:r>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年</a:t>
                      </a:r>
                      <a:r>
                        <a:rPr lang="en-US"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2</a:t>
                      </a:r>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月</a:t>
                      </a:r>
                      <a:r>
                        <a:rPr lang="en-US"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2</a:t>
                      </a:r>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日（木）</a:t>
                      </a:r>
                    </a:p>
                    <a:p>
                      <a:pPr algn="just"/>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元気創造プラザ</a:t>
                      </a:r>
                      <a:r>
                        <a:rPr lang="en-US"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4</a:t>
                      </a:r>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階</a:t>
                      </a:r>
                      <a:r>
                        <a:rPr lang="ja-JP" altLang="en-US"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a:t>
                      </a:r>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ホール</a:t>
                      </a:r>
                    </a:p>
                  </a:txBody>
                  <a:tcPr marL="68580" marR="68580" marT="0" marB="0">
                    <a:solidFill>
                      <a:schemeClr val="accent1">
                        <a:lumMod val="20000"/>
                        <a:lumOff val="80000"/>
                      </a:schemeClr>
                    </a:solidFill>
                  </a:tcPr>
                </a:tc>
                <a:tc>
                  <a:txBody>
                    <a:bodyPr/>
                    <a:lstStyle/>
                    <a:p>
                      <a:pPr algn="just"/>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午後</a:t>
                      </a:r>
                      <a:r>
                        <a:rPr lang="en-US"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6</a:t>
                      </a:r>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時</a:t>
                      </a:r>
                      <a:r>
                        <a:rPr lang="en-US"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30</a:t>
                      </a:r>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分</a:t>
                      </a:r>
                      <a:endPar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endParaRPr>
                    </a:p>
                    <a:p>
                      <a:pPr algn="just"/>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～午後</a:t>
                      </a:r>
                      <a:r>
                        <a:rPr lang="en-US"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8</a:t>
                      </a:r>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時</a:t>
                      </a:r>
                      <a:r>
                        <a:rPr lang="en-US"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00</a:t>
                      </a:r>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分</a:t>
                      </a:r>
                      <a:endPar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just"/>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シニア向けの運動指導</a:t>
                      </a:r>
                    </a:p>
                  </a:txBody>
                  <a:tcPr marL="68580" marR="68580" marT="0" marB="0" anchor="ctr">
                    <a:solidFill>
                      <a:schemeClr val="accent1">
                        <a:lumMod val="20000"/>
                        <a:lumOff val="80000"/>
                      </a:schemeClr>
                    </a:solidFill>
                  </a:tcPr>
                </a:tc>
                <a:tc>
                  <a:txBody>
                    <a:bodyPr/>
                    <a:lstStyle/>
                    <a:p>
                      <a:pPr algn="just"/>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ＮＰＯ法人Ｉクラブ稲城総合型地域スポーツクラブ会長</a:t>
                      </a:r>
                    </a:p>
                    <a:p>
                      <a:pPr algn="just"/>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健康運動指導士　</a:t>
                      </a:r>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島　啓子</a:t>
                      </a:r>
                      <a:r>
                        <a:rPr lang="ja-JP" altLang="en-US"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　</a:t>
                      </a:r>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先生</a:t>
                      </a:r>
                    </a:p>
                  </a:txBody>
                  <a:tcPr marL="68580" marR="68580" marT="0" marB="0" anchor="ctr">
                    <a:solidFill>
                      <a:schemeClr val="accent1">
                        <a:lumMod val="20000"/>
                        <a:lumOff val="80000"/>
                      </a:schemeClr>
                    </a:solidFill>
                  </a:tcPr>
                </a:tc>
                <a:extLst>
                  <a:ext uri="{0D108BD9-81ED-4DB2-BD59-A6C34878D82A}">
                    <a16:rowId xmlns:a16="http://schemas.microsoft.com/office/drawing/2014/main" val="302329180"/>
                  </a:ext>
                </a:extLst>
              </a:tr>
              <a:tr h="430290">
                <a:tc>
                  <a:txBody>
                    <a:bodyPr/>
                    <a:lstStyle/>
                    <a:p>
                      <a:pPr algn="ctr"/>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第</a:t>
                      </a:r>
                      <a:r>
                        <a:rPr lang="en-US" alt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2</a:t>
                      </a:r>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回</a:t>
                      </a:r>
                      <a:endParaRPr lang="en-US" alt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endParaRPr>
                    </a:p>
                    <a:p>
                      <a:pPr algn="ctr"/>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講習会</a:t>
                      </a:r>
                    </a:p>
                    <a:p>
                      <a:pPr algn="just"/>
                      <a:r>
                        <a:rPr lang="en-US"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 </a:t>
                      </a:r>
                      <a:endPar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endParaRPr>
                    </a:p>
                  </a:txBody>
                  <a:tcPr marL="68580" marR="68580" marT="0" marB="0"/>
                </a:tc>
                <a:tc>
                  <a:txBody>
                    <a:bodyPr/>
                    <a:lstStyle/>
                    <a:p>
                      <a:pPr algn="just"/>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令和</a:t>
                      </a:r>
                      <a:r>
                        <a:rPr lang="en-US"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5</a:t>
                      </a:r>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年</a:t>
                      </a:r>
                      <a:r>
                        <a:rPr lang="en-US"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2</a:t>
                      </a:r>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月</a:t>
                      </a:r>
                      <a:r>
                        <a:rPr lang="en-US"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3</a:t>
                      </a:r>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日（金）</a:t>
                      </a:r>
                    </a:p>
                    <a:p>
                      <a:pPr algn="just"/>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元気創造プラザ</a:t>
                      </a:r>
                      <a:r>
                        <a:rPr lang="en-US"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4</a:t>
                      </a:r>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階</a:t>
                      </a:r>
                    </a:p>
                    <a:p>
                      <a:pPr algn="just"/>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ホール</a:t>
                      </a:r>
                    </a:p>
                  </a:txBody>
                  <a:tcPr marL="68580" marR="68580" marT="0" marB="0">
                    <a:solidFill>
                      <a:schemeClr val="accent1">
                        <a:lumMod val="20000"/>
                        <a:lumOff val="80000"/>
                      </a:schemeClr>
                    </a:solidFill>
                  </a:tcPr>
                </a:tc>
                <a:tc>
                  <a:txBody>
                    <a:bodyPr/>
                    <a:lstStyle/>
                    <a:p>
                      <a:pPr algn="just"/>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午後</a:t>
                      </a:r>
                      <a:r>
                        <a:rPr lang="en-US"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6</a:t>
                      </a:r>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時</a:t>
                      </a:r>
                      <a:r>
                        <a:rPr lang="en-US"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30</a:t>
                      </a:r>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分</a:t>
                      </a:r>
                    </a:p>
                    <a:p>
                      <a:pPr algn="l"/>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a:t>
                      </a:r>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午後</a:t>
                      </a:r>
                      <a:r>
                        <a:rPr lang="en-US"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8</a:t>
                      </a:r>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時</a:t>
                      </a:r>
                      <a:r>
                        <a:rPr lang="en-US"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00</a:t>
                      </a:r>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分</a:t>
                      </a:r>
                      <a:endPar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just"/>
                      <a:r>
                        <a:rPr lang="ja-JP" sz="900" kern="100">
                          <a:effectLst/>
                          <a:latin typeface="HGｺﾞｼｯｸM" panose="020B0609000000000000" pitchFamily="49" charset="-128"/>
                          <a:ea typeface="HGｺﾞｼｯｸM" panose="020B0609000000000000" pitchFamily="49" charset="-128"/>
                          <a:cs typeface="Times New Roman" panose="02020603050405020304" pitchFamily="18" charset="0"/>
                        </a:rPr>
                        <a:t>スポーツリーダーに求められること</a:t>
                      </a:r>
                      <a:r>
                        <a:rPr lang="en-US" sz="900" kern="100">
                          <a:effectLst/>
                          <a:latin typeface="HGｺﾞｼｯｸM" panose="020B0609000000000000" pitchFamily="49" charset="-128"/>
                          <a:ea typeface="HGｺﾞｼｯｸM" panose="020B0609000000000000" pitchFamily="49" charset="-128"/>
                          <a:cs typeface="Times New Roman" panose="02020603050405020304" pitchFamily="18" charset="0"/>
                        </a:rPr>
                        <a:t>(</a:t>
                      </a:r>
                      <a:r>
                        <a:rPr lang="ja-JP" sz="900" kern="100">
                          <a:effectLst/>
                          <a:latin typeface="HGｺﾞｼｯｸM" panose="020B0609000000000000" pitchFamily="49" charset="-128"/>
                          <a:ea typeface="HGｺﾞｼｯｸM" panose="020B0609000000000000" pitchFamily="49" charset="-128"/>
                          <a:cs typeface="Times New Roman" panose="02020603050405020304" pitchFamily="18" charset="0"/>
                        </a:rPr>
                        <a:t>集団を指導する時の指導者の位置、声の出し方等</a:t>
                      </a:r>
                      <a:r>
                        <a:rPr lang="en-US" sz="900" kern="100">
                          <a:effectLst/>
                          <a:latin typeface="HGｺﾞｼｯｸM" panose="020B0609000000000000" pitchFamily="49" charset="-128"/>
                          <a:ea typeface="HGｺﾞｼｯｸM" panose="020B0609000000000000" pitchFamily="49" charset="-128"/>
                          <a:cs typeface="Times New Roman" panose="02020603050405020304" pitchFamily="18" charset="0"/>
                        </a:rPr>
                        <a:t>)</a:t>
                      </a:r>
                      <a:endParaRPr lang="ja-JP" sz="900" kern="100">
                        <a:effectLst/>
                        <a:latin typeface="HGｺﾞｼｯｸM" panose="020B0609000000000000" pitchFamily="49" charset="-128"/>
                        <a:ea typeface="HGｺﾞｼｯｸM" panose="020B0609000000000000" pitchFamily="49" charset="-128"/>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just"/>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国際基督教大学教養学部</a:t>
                      </a:r>
                    </a:p>
                    <a:p>
                      <a:pPr algn="just"/>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客員教授　高橋　伸　先生</a:t>
                      </a:r>
                    </a:p>
                    <a:p>
                      <a:pPr algn="just"/>
                      <a:r>
                        <a:rPr lang="en-US"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 </a:t>
                      </a:r>
                      <a:endPar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364034611"/>
                  </a:ext>
                </a:extLst>
              </a:tr>
              <a:tr h="527258">
                <a:tc rowSpan="2">
                  <a:txBody>
                    <a:bodyPr/>
                    <a:lstStyle/>
                    <a:p>
                      <a:pPr algn="ctr"/>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第</a:t>
                      </a:r>
                      <a:r>
                        <a:rPr lang="en-US"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3</a:t>
                      </a:r>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回</a:t>
                      </a:r>
                      <a:endParaRPr lang="en-US" alt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endParaRPr>
                    </a:p>
                    <a:p>
                      <a:pPr algn="ctr"/>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講習会</a:t>
                      </a:r>
                    </a:p>
                    <a:p>
                      <a:pPr algn="just"/>
                      <a:r>
                        <a:rPr lang="ja-JP" sz="600" b="1"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※希望者は、午前または午後のどちらか</a:t>
                      </a:r>
                      <a:r>
                        <a:rPr lang="en-US" sz="600" b="1"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1</a:t>
                      </a:r>
                      <a:r>
                        <a:rPr lang="ja-JP" sz="600" b="1"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回を受講してください。</a:t>
                      </a:r>
                      <a:endPar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endParaRPr>
                    </a:p>
                  </a:txBody>
                  <a:tcPr marL="68580" marR="68580" marT="0" marB="0"/>
                </a:tc>
                <a:tc rowSpan="2">
                  <a:txBody>
                    <a:bodyPr/>
                    <a:lstStyle/>
                    <a:p>
                      <a:pPr algn="just"/>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令和</a:t>
                      </a:r>
                      <a:r>
                        <a:rPr lang="en-US"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5</a:t>
                      </a:r>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年</a:t>
                      </a:r>
                      <a:r>
                        <a:rPr lang="en-US"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2</a:t>
                      </a:r>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月</a:t>
                      </a:r>
                      <a:r>
                        <a:rPr lang="en-US"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4</a:t>
                      </a:r>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日　（土）</a:t>
                      </a:r>
                    </a:p>
                    <a:p>
                      <a:pPr algn="just"/>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元気創造プラザ</a:t>
                      </a:r>
                      <a:r>
                        <a:rPr lang="en-US"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5</a:t>
                      </a:r>
                      <a:r>
                        <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階学習室　</a:t>
                      </a:r>
                      <a:r>
                        <a:rPr lang="en-US"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5.6</a:t>
                      </a:r>
                      <a:endParaRPr lang="ja-JP" sz="800" kern="100" dirty="0">
                        <a:effectLst/>
                        <a:latin typeface="HGｺﾞｼｯｸM" panose="020B0609000000000000" pitchFamily="49" charset="-128"/>
                        <a:ea typeface="HGｺﾞｼｯｸM" panose="020B0609000000000000" pitchFamily="49" charset="-128"/>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just"/>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午前</a:t>
                      </a:r>
                      <a:r>
                        <a:rPr lang="en-US"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9</a:t>
                      </a:r>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時</a:t>
                      </a:r>
                    </a:p>
                    <a:p>
                      <a:pPr algn="just"/>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～正午</a:t>
                      </a:r>
                    </a:p>
                  </a:txBody>
                  <a:tcPr marL="68580" marR="68580" marT="0" marB="0">
                    <a:solidFill>
                      <a:schemeClr val="accent1">
                        <a:lumMod val="20000"/>
                        <a:lumOff val="80000"/>
                      </a:schemeClr>
                    </a:solidFill>
                  </a:tcPr>
                </a:tc>
                <a:tc>
                  <a:txBody>
                    <a:bodyPr/>
                    <a:lstStyle/>
                    <a:p>
                      <a:pPr algn="just"/>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普通救命講習会</a:t>
                      </a:r>
                    </a:p>
                  </a:txBody>
                  <a:tcPr marL="68580" marR="68580" marT="0" marB="0" anchor="ctr">
                    <a:solidFill>
                      <a:schemeClr val="accent1">
                        <a:lumMod val="20000"/>
                        <a:lumOff val="80000"/>
                      </a:schemeClr>
                    </a:solidFill>
                  </a:tcPr>
                </a:tc>
                <a:tc>
                  <a:txBody>
                    <a:bodyPr/>
                    <a:lstStyle/>
                    <a:p>
                      <a:pPr algn="just"/>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三鷹消防署</a:t>
                      </a:r>
                    </a:p>
                  </a:txBody>
                  <a:tcPr marL="68580" marR="68580" marT="0" marB="0" anchor="ctr">
                    <a:solidFill>
                      <a:schemeClr val="accent1">
                        <a:lumMod val="20000"/>
                        <a:lumOff val="80000"/>
                      </a:schemeClr>
                    </a:solidFill>
                  </a:tcPr>
                </a:tc>
                <a:extLst>
                  <a:ext uri="{0D108BD9-81ED-4DB2-BD59-A6C34878D82A}">
                    <a16:rowId xmlns:a16="http://schemas.microsoft.com/office/drawing/2014/main" val="3787811575"/>
                  </a:ext>
                </a:extLst>
              </a:tr>
              <a:tr h="525440">
                <a:tc vMerge="1">
                  <a:txBody>
                    <a:bodyPr/>
                    <a:lstStyle/>
                    <a:p>
                      <a:endParaRPr kumimoji="1" lang="ja-JP" altLang="en-US"/>
                    </a:p>
                  </a:txBody>
                  <a:tcPr/>
                </a:tc>
                <a:tc vMerge="1">
                  <a:txBody>
                    <a:bodyPr/>
                    <a:lstStyle/>
                    <a:p>
                      <a:endParaRPr kumimoji="1" lang="ja-JP" altLang="en-US"/>
                    </a:p>
                  </a:txBody>
                  <a:tcPr>
                    <a:solidFill>
                      <a:schemeClr val="accent1">
                        <a:lumMod val="20000"/>
                        <a:lumOff val="80000"/>
                      </a:schemeClr>
                    </a:solidFill>
                  </a:tcPr>
                </a:tc>
                <a:tc>
                  <a:txBody>
                    <a:bodyPr/>
                    <a:lstStyle/>
                    <a:p>
                      <a:pPr algn="just"/>
                      <a:r>
                        <a:rPr lang="ja-JP" sz="800" kern="100">
                          <a:effectLst/>
                          <a:latin typeface="HGｺﾞｼｯｸM" panose="020B0609000000000000" pitchFamily="49" charset="-128"/>
                          <a:ea typeface="HGｺﾞｼｯｸM" panose="020B0609000000000000" pitchFamily="49" charset="-128"/>
                          <a:cs typeface="Times New Roman" panose="02020603050405020304" pitchFamily="18" charset="0"/>
                        </a:rPr>
                        <a:t>午後</a:t>
                      </a:r>
                      <a:r>
                        <a:rPr lang="en-US" sz="800" kern="100">
                          <a:effectLst/>
                          <a:latin typeface="HGｺﾞｼｯｸM" panose="020B0609000000000000" pitchFamily="49" charset="-128"/>
                          <a:ea typeface="HGｺﾞｼｯｸM" panose="020B0609000000000000" pitchFamily="49" charset="-128"/>
                          <a:cs typeface="Times New Roman" panose="02020603050405020304" pitchFamily="18" charset="0"/>
                        </a:rPr>
                        <a:t>1</a:t>
                      </a:r>
                      <a:r>
                        <a:rPr lang="ja-JP" sz="800" kern="100">
                          <a:effectLst/>
                          <a:latin typeface="HGｺﾞｼｯｸM" panose="020B0609000000000000" pitchFamily="49" charset="-128"/>
                          <a:ea typeface="HGｺﾞｼｯｸM" panose="020B0609000000000000" pitchFamily="49" charset="-128"/>
                          <a:cs typeface="Times New Roman" panose="02020603050405020304" pitchFamily="18" charset="0"/>
                        </a:rPr>
                        <a:t>時</a:t>
                      </a:r>
                      <a:r>
                        <a:rPr lang="en-US" sz="800" kern="100">
                          <a:effectLst/>
                          <a:latin typeface="HGｺﾞｼｯｸM" panose="020B0609000000000000" pitchFamily="49" charset="-128"/>
                          <a:ea typeface="HGｺﾞｼｯｸM" panose="020B0609000000000000" pitchFamily="49" charset="-128"/>
                          <a:cs typeface="Times New Roman" panose="02020603050405020304" pitchFamily="18" charset="0"/>
                        </a:rPr>
                        <a:t>30</a:t>
                      </a:r>
                      <a:r>
                        <a:rPr lang="ja-JP" sz="800" kern="100">
                          <a:effectLst/>
                          <a:latin typeface="HGｺﾞｼｯｸM" panose="020B0609000000000000" pitchFamily="49" charset="-128"/>
                          <a:ea typeface="HGｺﾞｼｯｸM" panose="020B0609000000000000" pitchFamily="49" charset="-128"/>
                          <a:cs typeface="Times New Roman" panose="02020603050405020304" pitchFamily="18" charset="0"/>
                        </a:rPr>
                        <a:t>分</a:t>
                      </a:r>
                      <a:endParaRPr lang="ja-JP" sz="900" kern="100">
                        <a:effectLst/>
                        <a:latin typeface="HGｺﾞｼｯｸM" panose="020B0609000000000000" pitchFamily="49" charset="-128"/>
                        <a:ea typeface="HGｺﾞｼｯｸM" panose="020B0609000000000000" pitchFamily="49" charset="-128"/>
                        <a:cs typeface="Times New Roman" panose="02020603050405020304" pitchFamily="18" charset="0"/>
                      </a:endParaRPr>
                    </a:p>
                    <a:p>
                      <a:pPr algn="just"/>
                      <a:r>
                        <a:rPr lang="ja-JP" sz="800" kern="100">
                          <a:effectLst/>
                          <a:latin typeface="HGｺﾞｼｯｸM" panose="020B0609000000000000" pitchFamily="49" charset="-128"/>
                          <a:ea typeface="HGｺﾞｼｯｸM" panose="020B0609000000000000" pitchFamily="49" charset="-128"/>
                          <a:cs typeface="Times New Roman" panose="02020603050405020304" pitchFamily="18" charset="0"/>
                        </a:rPr>
                        <a:t>～午後</a:t>
                      </a:r>
                      <a:r>
                        <a:rPr lang="en-US" sz="800" kern="100">
                          <a:effectLst/>
                          <a:latin typeface="HGｺﾞｼｯｸM" panose="020B0609000000000000" pitchFamily="49" charset="-128"/>
                          <a:ea typeface="HGｺﾞｼｯｸM" panose="020B0609000000000000" pitchFamily="49" charset="-128"/>
                          <a:cs typeface="Times New Roman" panose="02020603050405020304" pitchFamily="18" charset="0"/>
                        </a:rPr>
                        <a:t>4</a:t>
                      </a:r>
                      <a:r>
                        <a:rPr lang="ja-JP" sz="800" kern="100">
                          <a:effectLst/>
                          <a:latin typeface="HGｺﾞｼｯｸM" panose="020B0609000000000000" pitchFamily="49" charset="-128"/>
                          <a:ea typeface="HGｺﾞｼｯｸM" panose="020B0609000000000000" pitchFamily="49" charset="-128"/>
                          <a:cs typeface="Times New Roman" panose="02020603050405020304" pitchFamily="18" charset="0"/>
                        </a:rPr>
                        <a:t>時</a:t>
                      </a:r>
                      <a:r>
                        <a:rPr lang="en-US" sz="800" kern="100">
                          <a:effectLst/>
                          <a:latin typeface="HGｺﾞｼｯｸM" panose="020B0609000000000000" pitchFamily="49" charset="-128"/>
                          <a:ea typeface="HGｺﾞｼｯｸM" panose="020B0609000000000000" pitchFamily="49" charset="-128"/>
                          <a:cs typeface="Times New Roman" panose="02020603050405020304" pitchFamily="18" charset="0"/>
                        </a:rPr>
                        <a:t>30</a:t>
                      </a:r>
                      <a:r>
                        <a:rPr lang="ja-JP" sz="800" kern="100">
                          <a:effectLst/>
                          <a:latin typeface="HGｺﾞｼｯｸM" panose="020B0609000000000000" pitchFamily="49" charset="-128"/>
                          <a:ea typeface="HGｺﾞｼｯｸM" panose="020B0609000000000000" pitchFamily="49" charset="-128"/>
                          <a:cs typeface="Times New Roman" panose="02020603050405020304" pitchFamily="18" charset="0"/>
                        </a:rPr>
                        <a:t>分</a:t>
                      </a:r>
                      <a:endParaRPr lang="ja-JP" sz="900" kern="100">
                        <a:effectLst/>
                        <a:latin typeface="HGｺﾞｼｯｸM" panose="020B0609000000000000" pitchFamily="49" charset="-128"/>
                        <a:ea typeface="HGｺﾞｼｯｸM" panose="020B0609000000000000" pitchFamily="49" charset="-128"/>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just"/>
                      <a:r>
                        <a:rPr lang="ja-JP" sz="900" kern="100">
                          <a:effectLst/>
                          <a:latin typeface="HGｺﾞｼｯｸM" panose="020B0609000000000000" pitchFamily="49" charset="-128"/>
                          <a:ea typeface="HGｺﾞｼｯｸM" panose="020B0609000000000000" pitchFamily="49" charset="-128"/>
                          <a:cs typeface="Times New Roman" panose="02020603050405020304" pitchFamily="18" charset="0"/>
                        </a:rPr>
                        <a:t>普通救命講習会</a:t>
                      </a:r>
                    </a:p>
                  </a:txBody>
                  <a:tcPr marL="68580" marR="68580" marT="0" marB="0" anchor="ctr">
                    <a:solidFill>
                      <a:schemeClr val="accent1">
                        <a:lumMod val="20000"/>
                        <a:lumOff val="80000"/>
                      </a:schemeClr>
                    </a:solidFill>
                  </a:tcPr>
                </a:tc>
                <a:tc>
                  <a:txBody>
                    <a:bodyPr/>
                    <a:lstStyle/>
                    <a:p>
                      <a:pPr algn="just"/>
                      <a:r>
                        <a:rPr lang="ja-JP" sz="900" kern="100" dirty="0">
                          <a:effectLst/>
                          <a:latin typeface="HGｺﾞｼｯｸM" panose="020B0609000000000000" pitchFamily="49" charset="-128"/>
                          <a:ea typeface="HGｺﾞｼｯｸM" panose="020B0609000000000000" pitchFamily="49" charset="-128"/>
                          <a:cs typeface="Times New Roman" panose="02020603050405020304" pitchFamily="18" charset="0"/>
                        </a:rPr>
                        <a:t>三鷹消防署</a:t>
                      </a:r>
                    </a:p>
                  </a:txBody>
                  <a:tcPr marL="68580" marR="68580" marT="0" marB="0" anchor="ctr">
                    <a:solidFill>
                      <a:schemeClr val="accent1">
                        <a:lumMod val="20000"/>
                        <a:lumOff val="80000"/>
                      </a:schemeClr>
                    </a:solidFill>
                  </a:tcPr>
                </a:tc>
                <a:extLst>
                  <a:ext uri="{0D108BD9-81ED-4DB2-BD59-A6C34878D82A}">
                    <a16:rowId xmlns:a16="http://schemas.microsoft.com/office/drawing/2014/main" val="3958583715"/>
                  </a:ext>
                </a:extLst>
              </a:tr>
            </a:tbl>
          </a:graphicData>
        </a:graphic>
      </p:graphicFrame>
      <p:sp>
        <p:nvSpPr>
          <p:cNvPr id="13" name="テキスト ボックス 12">
            <a:extLst>
              <a:ext uri="{FF2B5EF4-FFF2-40B4-BE49-F238E27FC236}">
                <a16:creationId xmlns:a16="http://schemas.microsoft.com/office/drawing/2014/main" id="{0CC29A89-ED66-4F50-B8C5-CFE24321C6C9}"/>
              </a:ext>
            </a:extLst>
          </p:cNvPr>
          <p:cNvSpPr txBox="1"/>
          <p:nvPr/>
        </p:nvSpPr>
        <p:spPr>
          <a:xfrm>
            <a:off x="165607" y="5384042"/>
            <a:ext cx="6761136" cy="5179880"/>
          </a:xfrm>
          <a:prstGeom prst="rect">
            <a:avLst/>
          </a:prstGeom>
          <a:noFill/>
        </p:spPr>
        <p:txBody>
          <a:bodyPr wrap="square" rtlCol="0">
            <a:spAutoFit/>
          </a:bodyPr>
          <a:lstStyle/>
          <a:p>
            <a:r>
              <a:rPr kumimoji="1" lang="en-US" altLang="ja-JP" sz="1110" b="1" dirty="0">
                <a:latin typeface="HGSｺﾞｼｯｸM" panose="020B0600000000000000" pitchFamily="50" charset="-128"/>
                <a:ea typeface="HGSｺﾞｼｯｸM" panose="020B0600000000000000" pitchFamily="50" charset="-128"/>
              </a:rPr>
              <a:t> 7</a:t>
            </a:r>
            <a:r>
              <a:rPr kumimoji="1" lang="ja-JP" altLang="en-US" sz="1110" b="1" dirty="0">
                <a:latin typeface="HGSｺﾞｼｯｸM" panose="020B0600000000000000" pitchFamily="50" charset="-128"/>
                <a:ea typeface="HGSｺﾞｼｯｸM" panose="020B0600000000000000" pitchFamily="50" charset="-128"/>
              </a:rPr>
              <a:t>　認定等　　</a:t>
            </a:r>
            <a:r>
              <a:rPr kumimoji="1" lang="ja-JP" altLang="en-US" sz="1110" dirty="0">
                <a:latin typeface="HGSｺﾞｼｯｸM" panose="020B0600000000000000" pitchFamily="50" charset="-128"/>
                <a:ea typeface="HGSｺﾞｼｯｸM" panose="020B0600000000000000" pitchFamily="50" charset="-128"/>
              </a:rPr>
              <a:t>⑴　指導員登録者は、</a:t>
            </a:r>
            <a:r>
              <a:rPr kumimoji="1" lang="en-US" altLang="ja-JP" sz="1110" dirty="0">
                <a:latin typeface="HGSｺﾞｼｯｸM" panose="020B0600000000000000" pitchFamily="50" charset="-128"/>
                <a:ea typeface="HGSｺﾞｼｯｸM" panose="020B0600000000000000" pitchFamily="50" charset="-128"/>
              </a:rPr>
              <a:t>1</a:t>
            </a:r>
            <a:r>
              <a:rPr kumimoji="1" lang="ja-JP" altLang="en-US" sz="1110" dirty="0">
                <a:latin typeface="HGSｺﾞｼｯｸM" panose="020B0600000000000000" pitchFamily="50" charset="-128"/>
                <a:ea typeface="HGSｺﾞｼｯｸM" panose="020B0600000000000000" pitchFamily="50" charset="-128"/>
              </a:rPr>
              <a:t>回以上受講されると更新対象となります。</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なお、三鷹市スポーツ指導員認定証を当日ご持参ください。</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b="1" dirty="0">
                <a:latin typeface="HGSｺﾞｼｯｸM" panose="020B0600000000000000" pitchFamily="50" charset="-128"/>
                <a:ea typeface="HGSｺﾞｼｯｸM" panose="020B0600000000000000" pitchFamily="50" charset="-128"/>
              </a:rPr>
              <a:t>　　　　</a:t>
            </a:r>
            <a:r>
              <a:rPr kumimoji="1" lang="ja-JP" altLang="en-US" sz="1110" dirty="0">
                <a:latin typeface="HGSｺﾞｼｯｸM" panose="020B0600000000000000" pitchFamily="50" charset="-128"/>
                <a:ea typeface="HGSｺﾞｼｯｸM" panose="020B0600000000000000" pitchFamily="50" charset="-128"/>
              </a:rPr>
              <a:t>　      ⑵　新規に資格認定を希望する方は、全回受講し、受講後「講義内容についての感想」</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をテーマに</a:t>
            </a:r>
            <a:r>
              <a:rPr kumimoji="1" lang="en-US" altLang="ja-JP" sz="1110" dirty="0">
                <a:latin typeface="HGSｺﾞｼｯｸM" panose="020B0600000000000000" pitchFamily="50" charset="-128"/>
                <a:ea typeface="HGSｺﾞｼｯｸM" panose="020B0600000000000000" pitchFamily="50" charset="-128"/>
              </a:rPr>
              <a:t>400</a:t>
            </a:r>
            <a:r>
              <a:rPr kumimoji="1" lang="ja-JP" altLang="en-US" sz="1110" dirty="0">
                <a:latin typeface="HGSｺﾞｼｯｸM" panose="020B0600000000000000" pitchFamily="50" charset="-128"/>
                <a:ea typeface="HGSｺﾞｼｯｸM" panose="020B0600000000000000" pitchFamily="50" charset="-128"/>
              </a:rPr>
              <a:t>字詰め原稿用紙</a:t>
            </a:r>
            <a:r>
              <a:rPr kumimoji="1" lang="en-US" altLang="ja-JP" sz="1110" dirty="0">
                <a:latin typeface="HGSｺﾞｼｯｸM" panose="020B0600000000000000" pitchFamily="50" charset="-128"/>
                <a:ea typeface="HGSｺﾞｼｯｸM" panose="020B0600000000000000" pitchFamily="50" charset="-128"/>
              </a:rPr>
              <a:t>1</a:t>
            </a:r>
            <a:r>
              <a:rPr kumimoji="1" lang="ja-JP" altLang="en-US" sz="1110" dirty="0">
                <a:latin typeface="HGSｺﾞｼｯｸM" panose="020B0600000000000000" pitchFamily="50" charset="-128"/>
                <a:ea typeface="HGSｺﾞｼｯｸM" panose="020B0600000000000000" pitchFamily="50" charset="-128"/>
              </a:rPr>
              <a:t>枚のレポートを提出していただきます。</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a:t>
            </a:r>
            <a:r>
              <a:rPr kumimoji="1" lang="ja-JP" altLang="en-US" sz="1110" b="1" dirty="0">
                <a:solidFill>
                  <a:srgbClr val="7030A0"/>
                </a:solidFill>
                <a:latin typeface="HGSｺﾞｼｯｸM" panose="020B0600000000000000" pitchFamily="50" charset="-128"/>
                <a:ea typeface="HGSｺﾞｼｯｸM" panose="020B0600000000000000" pitchFamily="50" charset="-128"/>
              </a:rPr>
              <a:t>提出期限　令和</a:t>
            </a:r>
            <a:r>
              <a:rPr kumimoji="1" lang="en-US" altLang="ja-JP" sz="1110" b="1" dirty="0">
                <a:solidFill>
                  <a:srgbClr val="7030A0"/>
                </a:solidFill>
                <a:latin typeface="HGSｺﾞｼｯｸM" panose="020B0600000000000000" pitchFamily="50" charset="-128"/>
                <a:ea typeface="HGSｺﾞｼｯｸM" panose="020B0600000000000000" pitchFamily="50" charset="-128"/>
              </a:rPr>
              <a:t>5</a:t>
            </a:r>
            <a:r>
              <a:rPr kumimoji="1" lang="ja-JP" altLang="en-US" sz="1110" b="1" dirty="0">
                <a:solidFill>
                  <a:srgbClr val="7030A0"/>
                </a:solidFill>
                <a:latin typeface="HGSｺﾞｼｯｸM" panose="020B0600000000000000" pitchFamily="50" charset="-128"/>
                <a:ea typeface="HGSｺﾞｼｯｸM" panose="020B0600000000000000" pitchFamily="50" charset="-128"/>
              </a:rPr>
              <a:t>年</a:t>
            </a:r>
            <a:r>
              <a:rPr kumimoji="1" lang="en-US" altLang="ja-JP" sz="1110" b="1" dirty="0">
                <a:solidFill>
                  <a:srgbClr val="7030A0"/>
                </a:solidFill>
                <a:latin typeface="HGSｺﾞｼｯｸM" panose="020B0600000000000000" pitchFamily="50" charset="-128"/>
                <a:ea typeface="HGSｺﾞｼｯｸM" panose="020B0600000000000000" pitchFamily="50" charset="-128"/>
              </a:rPr>
              <a:t>3</a:t>
            </a:r>
            <a:r>
              <a:rPr kumimoji="1" lang="ja-JP" altLang="en-US" sz="1110" b="1" dirty="0">
                <a:solidFill>
                  <a:srgbClr val="7030A0"/>
                </a:solidFill>
                <a:latin typeface="HGSｺﾞｼｯｸM" panose="020B0600000000000000" pitchFamily="50" charset="-128"/>
                <a:ea typeface="HGSｺﾞｼｯｸM" panose="020B0600000000000000" pitchFamily="50" charset="-128"/>
              </a:rPr>
              <a:t>月</a:t>
            </a:r>
            <a:r>
              <a:rPr kumimoji="1" lang="en-US" altLang="ja-JP" sz="1110" b="1" dirty="0">
                <a:solidFill>
                  <a:srgbClr val="7030A0"/>
                </a:solidFill>
                <a:latin typeface="HGSｺﾞｼｯｸM" panose="020B0600000000000000" pitchFamily="50" charset="-128"/>
                <a:ea typeface="HGSｺﾞｼｯｸM" panose="020B0600000000000000" pitchFamily="50" charset="-128"/>
              </a:rPr>
              <a:t>11</a:t>
            </a:r>
            <a:r>
              <a:rPr kumimoji="1" lang="ja-JP" altLang="en-US" sz="1110" b="1" dirty="0">
                <a:solidFill>
                  <a:srgbClr val="7030A0"/>
                </a:solidFill>
                <a:latin typeface="HGSｺﾞｼｯｸM" panose="020B0600000000000000" pitchFamily="50" charset="-128"/>
                <a:ea typeface="HGSｺﾞｼｯｸM" panose="020B0600000000000000" pitchFamily="50" charset="-128"/>
              </a:rPr>
              <a:t>日（土）</a:t>
            </a:r>
            <a:endParaRPr kumimoji="1" lang="en-US" altLang="ja-JP" sz="1110" b="1" dirty="0">
              <a:solidFill>
                <a:srgbClr val="7030A0"/>
              </a:solidFill>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⑶　 実習は、運動のできる服装で出席してください。</a:t>
            </a:r>
            <a:endParaRPr kumimoji="1" lang="en-US" altLang="ja-JP" sz="1110" dirty="0">
              <a:latin typeface="HGSｺﾞｼｯｸM" panose="020B0600000000000000" pitchFamily="50" charset="-128"/>
              <a:ea typeface="HGSｺﾞｼｯｸM" panose="020B0600000000000000" pitchFamily="50" charset="-128"/>
            </a:endParaRPr>
          </a:p>
          <a:p>
            <a:endParaRPr kumimoji="1" lang="en-US" altLang="ja-JP" sz="1110" b="1" dirty="0">
              <a:latin typeface="HGSｺﾞｼｯｸM" panose="020B0600000000000000" pitchFamily="50" charset="-128"/>
              <a:ea typeface="HGSｺﾞｼｯｸM" panose="020B0600000000000000" pitchFamily="50" charset="-128"/>
            </a:endParaRPr>
          </a:p>
          <a:p>
            <a:r>
              <a:rPr kumimoji="1" lang="en-US" altLang="ja-JP" sz="1110" b="1" dirty="0">
                <a:latin typeface="HGSｺﾞｼｯｸM" panose="020B0600000000000000" pitchFamily="50" charset="-128"/>
                <a:ea typeface="HGSｺﾞｼｯｸM" panose="020B0600000000000000" pitchFamily="50" charset="-128"/>
              </a:rPr>
              <a:t> 8</a:t>
            </a:r>
            <a:r>
              <a:rPr kumimoji="1" lang="ja-JP" altLang="en-US" sz="1110" b="1" dirty="0">
                <a:latin typeface="HGSｺﾞｼｯｸM" panose="020B0600000000000000" pitchFamily="50" charset="-128"/>
                <a:ea typeface="HGSｺﾞｼｯｸM" panose="020B0600000000000000" pitchFamily="50" charset="-128"/>
              </a:rPr>
              <a:t>　定員</a:t>
            </a:r>
            <a:r>
              <a:rPr kumimoji="1" lang="ja-JP" altLang="en-US" sz="1110" dirty="0">
                <a:latin typeface="HGSｺﾞｼｯｸM" panose="020B0600000000000000" pitchFamily="50" charset="-128"/>
                <a:ea typeface="HGSｺﾞｼｯｸM" panose="020B0600000000000000" pitchFamily="50" charset="-128"/>
              </a:rPr>
              <a:t>　　　第１回・第２回は先着各</a:t>
            </a:r>
            <a:r>
              <a:rPr kumimoji="1" lang="en-US" altLang="ja-JP" sz="1110" dirty="0">
                <a:latin typeface="HGSｺﾞｼｯｸM" panose="020B0600000000000000" pitchFamily="50" charset="-128"/>
                <a:ea typeface="HGSｺﾞｼｯｸM" panose="020B0600000000000000" pitchFamily="50" charset="-128"/>
              </a:rPr>
              <a:t>40</a:t>
            </a:r>
            <a:r>
              <a:rPr kumimoji="1" lang="ja-JP" altLang="en-US" sz="1110" dirty="0">
                <a:latin typeface="HGSｺﾞｼｯｸM" panose="020B0600000000000000" pitchFamily="50" charset="-128"/>
                <a:ea typeface="HGSｺﾞｼｯｸM" panose="020B0600000000000000" pitchFamily="50" charset="-128"/>
              </a:rPr>
              <a:t>名、第</a:t>
            </a:r>
            <a:r>
              <a:rPr kumimoji="1" lang="en-US" altLang="ja-JP" sz="1110" dirty="0">
                <a:latin typeface="HGSｺﾞｼｯｸM" panose="020B0600000000000000" pitchFamily="50" charset="-128"/>
                <a:ea typeface="HGSｺﾞｼｯｸM" panose="020B0600000000000000" pitchFamily="50" charset="-128"/>
              </a:rPr>
              <a:t>3</a:t>
            </a:r>
            <a:r>
              <a:rPr kumimoji="1" lang="ja-JP" altLang="en-US" sz="1110" dirty="0">
                <a:latin typeface="HGSｺﾞｼｯｸM" panose="020B0600000000000000" pitchFamily="50" charset="-128"/>
                <a:ea typeface="HGSｺﾞｼｯｸM" panose="020B0600000000000000" pitchFamily="50" charset="-128"/>
              </a:rPr>
              <a:t>回は先着各</a:t>
            </a:r>
            <a:r>
              <a:rPr kumimoji="1" lang="en-US" altLang="ja-JP" sz="1110" dirty="0">
                <a:latin typeface="HGSｺﾞｼｯｸM" panose="020B0600000000000000" pitchFamily="50" charset="-128"/>
                <a:ea typeface="HGSｺﾞｼｯｸM" panose="020B0600000000000000" pitchFamily="50" charset="-128"/>
              </a:rPr>
              <a:t>15</a:t>
            </a:r>
            <a:r>
              <a:rPr kumimoji="1" lang="ja-JP" altLang="en-US" sz="1110" dirty="0">
                <a:latin typeface="HGSｺﾞｼｯｸM" panose="020B0600000000000000" pitchFamily="50" charset="-128"/>
                <a:ea typeface="HGSｺﾞｼｯｸM" panose="020B0600000000000000" pitchFamily="50" charset="-128"/>
              </a:rPr>
              <a:t>名とします。</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a:t>
            </a:r>
            <a:r>
              <a:rPr kumimoji="1" lang="ja-JP" altLang="en-US" sz="1110" u="sng" dirty="0">
                <a:latin typeface="HGSｺﾞｼｯｸM" panose="020B0600000000000000" pitchFamily="50" charset="-128"/>
                <a:ea typeface="HGSｺﾞｼｯｸM" panose="020B0600000000000000" pitchFamily="50" charset="-128"/>
              </a:rPr>
              <a:t>第</a:t>
            </a:r>
            <a:r>
              <a:rPr kumimoji="1" lang="en-US" altLang="ja-JP" sz="1110" u="sng" dirty="0">
                <a:latin typeface="HGSｺﾞｼｯｸM" panose="020B0600000000000000" pitchFamily="50" charset="-128"/>
                <a:ea typeface="HGSｺﾞｼｯｸM" panose="020B0600000000000000" pitchFamily="50" charset="-128"/>
              </a:rPr>
              <a:t>3</a:t>
            </a:r>
            <a:r>
              <a:rPr kumimoji="1" lang="ja-JP" altLang="en-US" sz="1110" u="sng" dirty="0">
                <a:latin typeface="HGSｺﾞｼｯｸM" panose="020B0600000000000000" pitchFamily="50" charset="-128"/>
                <a:ea typeface="HGSｺﾞｼｯｸM" panose="020B0600000000000000" pitchFamily="50" charset="-128"/>
              </a:rPr>
              <a:t>回をご希望の方は、午前または午後のいずれかを選択</a:t>
            </a:r>
            <a:r>
              <a:rPr kumimoji="1" lang="ja-JP" altLang="en-US" sz="1110" dirty="0">
                <a:latin typeface="HGSｺﾞｼｯｸM" panose="020B0600000000000000" pitchFamily="50" charset="-128"/>
                <a:ea typeface="HGSｺﾞｼｯｸM" panose="020B0600000000000000" pitchFamily="50" charset="-128"/>
              </a:rPr>
              <a:t>してください。　　　　　　</a:t>
            </a:r>
            <a:endParaRPr kumimoji="1" lang="en-US" altLang="ja-JP" sz="1110" b="1" dirty="0">
              <a:latin typeface="HGSｺﾞｼｯｸM" panose="020B0600000000000000" pitchFamily="50" charset="-128"/>
              <a:ea typeface="HGSｺﾞｼｯｸM" panose="020B0600000000000000" pitchFamily="50" charset="-128"/>
            </a:endParaRPr>
          </a:p>
          <a:p>
            <a:r>
              <a:rPr kumimoji="1" lang="ja-JP" altLang="en-US" sz="1110" b="1" dirty="0">
                <a:latin typeface="HGSｺﾞｼｯｸM" panose="020B0600000000000000" pitchFamily="50" charset="-128"/>
                <a:ea typeface="HGSｺﾞｼｯｸM" panose="020B0600000000000000" pitchFamily="50" charset="-128"/>
              </a:rPr>
              <a:t> </a:t>
            </a:r>
            <a:endParaRPr kumimoji="1" lang="en-US" altLang="ja-JP" sz="1110" b="1" dirty="0">
              <a:latin typeface="HGSｺﾞｼｯｸM" panose="020B0600000000000000" pitchFamily="50" charset="-128"/>
              <a:ea typeface="HGSｺﾞｼｯｸM" panose="020B0600000000000000" pitchFamily="50" charset="-128"/>
            </a:endParaRPr>
          </a:p>
          <a:p>
            <a:r>
              <a:rPr kumimoji="1" lang="en-US" altLang="ja-JP" sz="1110" b="1" dirty="0">
                <a:latin typeface="HGSｺﾞｼｯｸM" panose="020B0600000000000000" pitchFamily="50" charset="-128"/>
                <a:ea typeface="HGSｺﾞｼｯｸM" panose="020B0600000000000000" pitchFamily="50" charset="-128"/>
              </a:rPr>
              <a:t>9</a:t>
            </a:r>
            <a:r>
              <a:rPr kumimoji="1" lang="ja-JP" altLang="en-US" sz="1110" b="1" dirty="0">
                <a:latin typeface="HGSｺﾞｼｯｸM" panose="020B0600000000000000" pitchFamily="50" charset="-128"/>
                <a:ea typeface="HGSｺﾞｼｯｸM" panose="020B0600000000000000" pitchFamily="50" charset="-128"/>
              </a:rPr>
              <a:t>　参加料</a:t>
            </a:r>
            <a:r>
              <a:rPr kumimoji="1" lang="ja-JP" altLang="en-US" sz="1110" dirty="0">
                <a:latin typeface="HGSｺﾞｼｯｸM" panose="020B0600000000000000" pitchFamily="50" charset="-128"/>
                <a:ea typeface="HGSｺﾞｼｯｸM" panose="020B0600000000000000" pitchFamily="50" charset="-128"/>
              </a:rPr>
              <a:t>　　無料  </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ただし、第</a:t>
            </a:r>
            <a:r>
              <a:rPr kumimoji="1" lang="en-US" altLang="ja-JP" sz="1110" dirty="0">
                <a:latin typeface="HGSｺﾞｼｯｸM" panose="020B0600000000000000" pitchFamily="50" charset="-128"/>
                <a:ea typeface="HGSｺﾞｼｯｸM" panose="020B0600000000000000" pitchFamily="50" charset="-128"/>
              </a:rPr>
              <a:t>3</a:t>
            </a:r>
            <a:r>
              <a:rPr kumimoji="1" lang="ja-JP" altLang="en-US" sz="1110" dirty="0">
                <a:latin typeface="HGSｺﾞｼｯｸM" panose="020B0600000000000000" pitchFamily="50" charset="-128"/>
                <a:ea typeface="HGSｺﾞｼｯｸM" panose="020B0600000000000000" pitchFamily="50" charset="-128"/>
              </a:rPr>
              <a:t>回普通救命講習は教材費として、</a:t>
            </a:r>
            <a:r>
              <a:rPr kumimoji="1" lang="ja-JP" altLang="en-US" sz="1110" b="1" dirty="0">
                <a:latin typeface="HGSｺﾞｼｯｸM" panose="020B0600000000000000" pitchFamily="50" charset="-128"/>
                <a:ea typeface="HGSｺﾞｼｯｸM" panose="020B0600000000000000" pitchFamily="50" charset="-128"/>
              </a:rPr>
              <a:t>新規講習は</a:t>
            </a:r>
            <a:r>
              <a:rPr kumimoji="1" lang="en-US" altLang="ja-JP" sz="1110" b="1" dirty="0">
                <a:latin typeface="HGSｺﾞｼｯｸM" panose="020B0600000000000000" pitchFamily="50" charset="-128"/>
                <a:ea typeface="HGSｺﾞｼｯｸM" panose="020B0600000000000000" pitchFamily="50" charset="-128"/>
              </a:rPr>
              <a:t>1,500</a:t>
            </a:r>
            <a:r>
              <a:rPr kumimoji="1" lang="ja-JP" altLang="en-US" sz="1110" b="1" dirty="0">
                <a:latin typeface="HGSｺﾞｼｯｸM" panose="020B0600000000000000" pitchFamily="50" charset="-128"/>
                <a:ea typeface="HGSｺﾞｼｯｸM" panose="020B0600000000000000" pitchFamily="50" charset="-128"/>
              </a:rPr>
              <a:t>円</a:t>
            </a:r>
            <a:r>
              <a:rPr kumimoji="1" lang="ja-JP" altLang="en-US" sz="1110" dirty="0">
                <a:latin typeface="HGSｺﾞｼｯｸM" panose="020B0600000000000000" pitchFamily="50" charset="-128"/>
                <a:ea typeface="HGSｺﾞｼｯｸM" panose="020B0600000000000000" pitchFamily="50" charset="-128"/>
              </a:rPr>
              <a:t>、</a:t>
            </a:r>
            <a:r>
              <a:rPr kumimoji="1" lang="ja-JP" altLang="en-US" sz="1110" b="1" dirty="0">
                <a:latin typeface="HGSｺﾞｼｯｸM" panose="020B0600000000000000" pitchFamily="50" charset="-128"/>
                <a:ea typeface="HGSｺﾞｼｯｸM" panose="020B0600000000000000" pitchFamily="50" charset="-128"/>
              </a:rPr>
              <a:t>再講習は</a:t>
            </a:r>
            <a:r>
              <a:rPr kumimoji="1" lang="en-US" altLang="ja-JP" sz="1110" b="1" dirty="0">
                <a:latin typeface="HGSｺﾞｼｯｸM" panose="020B0600000000000000" pitchFamily="50" charset="-128"/>
                <a:ea typeface="HGSｺﾞｼｯｸM" panose="020B0600000000000000" pitchFamily="50" charset="-128"/>
              </a:rPr>
              <a:t>1,300</a:t>
            </a:r>
            <a:r>
              <a:rPr kumimoji="1" lang="ja-JP" altLang="en-US" sz="1110" b="1" dirty="0">
                <a:latin typeface="HGSｺﾞｼｯｸM" panose="020B0600000000000000" pitchFamily="50" charset="-128"/>
                <a:ea typeface="HGSｺﾞｼｯｸM" panose="020B0600000000000000" pitchFamily="50" charset="-128"/>
              </a:rPr>
              <a:t>円　　　　　　　　　　</a:t>
            </a:r>
            <a:endParaRPr kumimoji="1" lang="en-US" altLang="ja-JP" sz="1110" b="1"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のご負担をお願いします。</a:t>
            </a:r>
            <a:r>
              <a:rPr kumimoji="1" lang="en-US" altLang="ja-JP" sz="1110" dirty="0">
                <a:latin typeface="HGSｺﾞｼｯｸM" panose="020B0600000000000000" pitchFamily="50" charset="-128"/>
                <a:ea typeface="HGSｺﾞｼｯｸM" panose="020B0600000000000000" pitchFamily="50" charset="-128"/>
              </a:rPr>
              <a:t>(</a:t>
            </a:r>
            <a:r>
              <a:rPr kumimoji="1" lang="ja-JP" altLang="en-US" sz="1110" dirty="0">
                <a:latin typeface="HGSｺﾞｼｯｸM" panose="020B0600000000000000" pitchFamily="50" charset="-128"/>
                <a:ea typeface="HGSｺﾞｼｯｸM" panose="020B0600000000000000" pitchFamily="50" charset="-128"/>
              </a:rPr>
              <a:t>当日徴収します。）</a:t>
            </a:r>
            <a:endParaRPr kumimoji="1" lang="en-US" altLang="ja-JP" sz="1110" dirty="0">
              <a:latin typeface="HGSｺﾞｼｯｸM" panose="020B0600000000000000" pitchFamily="50" charset="-128"/>
              <a:ea typeface="HGSｺﾞｼｯｸM" panose="020B0600000000000000" pitchFamily="50" charset="-128"/>
            </a:endParaRPr>
          </a:p>
          <a:p>
            <a:endParaRPr kumimoji="1" lang="en-US" altLang="ja-JP" sz="1110" b="1" dirty="0">
              <a:latin typeface="HGSｺﾞｼｯｸM" panose="020B0600000000000000" pitchFamily="50" charset="-128"/>
              <a:ea typeface="HGSｺﾞｼｯｸM" panose="020B0600000000000000" pitchFamily="50" charset="-128"/>
            </a:endParaRPr>
          </a:p>
          <a:p>
            <a:r>
              <a:rPr kumimoji="1" lang="en-US" altLang="ja-JP" sz="1110" b="1" dirty="0">
                <a:latin typeface="HGSｺﾞｼｯｸM" panose="020B0600000000000000" pitchFamily="50" charset="-128"/>
                <a:ea typeface="HGSｺﾞｼｯｸM" panose="020B0600000000000000" pitchFamily="50" charset="-128"/>
              </a:rPr>
              <a:t>10   </a:t>
            </a:r>
            <a:r>
              <a:rPr kumimoji="1" lang="ja-JP" altLang="en-US" sz="1110" b="1" dirty="0">
                <a:latin typeface="HGSｺﾞｼｯｸM" panose="020B0600000000000000" pitchFamily="50" charset="-128"/>
                <a:ea typeface="HGSｺﾞｼｯｸM" panose="020B0600000000000000" pitchFamily="50" charset="-128"/>
              </a:rPr>
              <a:t>申込方法　</a:t>
            </a:r>
            <a:r>
              <a:rPr kumimoji="1" lang="ja-JP" altLang="en-US" sz="1110" dirty="0">
                <a:latin typeface="HGSｺﾞｼｯｸM" panose="020B0600000000000000" pitchFamily="50" charset="-128"/>
                <a:ea typeface="HGSｺﾞｼｯｸM" panose="020B0600000000000000" pitchFamily="50" charset="-128"/>
              </a:rPr>
              <a:t>申込票に必要事項をご記入の上、</a:t>
            </a:r>
            <a:r>
              <a:rPr kumimoji="1" lang="en-US" altLang="ja-JP" sz="1110" b="1" u="sng" dirty="0">
                <a:latin typeface="HGSｺﾞｼｯｸM" panose="020B0600000000000000" pitchFamily="50" charset="-128"/>
                <a:ea typeface="HGSｺﾞｼｯｸM" panose="020B0600000000000000" pitchFamily="50" charset="-128"/>
              </a:rPr>
              <a:t>1</a:t>
            </a:r>
            <a:r>
              <a:rPr kumimoji="1" lang="ja-JP" altLang="en-US" sz="1110" b="1" u="sng" dirty="0">
                <a:latin typeface="HGSｺﾞｼｯｸM" panose="020B0600000000000000" pitchFamily="50" charset="-128"/>
                <a:ea typeface="HGSｺﾞｼｯｸM" panose="020B0600000000000000" pitchFamily="50" charset="-128"/>
              </a:rPr>
              <a:t>月</a:t>
            </a:r>
            <a:r>
              <a:rPr kumimoji="1" lang="en-US" altLang="ja-JP" sz="1110" b="1" u="sng" dirty="0">
                <a:latin typeface="HGSｺﾞｼｯｸM" panose="020B0600000000000000" pitchFamily="50" charset="-128"/>
                <a:ea typeface="HGSｺﾞｼｯｸM" panose="020B0600000000000000" pitchFamily="50" charset="-128"/>
              </a:rPr>
              <a:t>17</a:t>
            </a:r>
            <a:r>
              <a:rPr kumimoji="1" lang="ja-JP" altLang="en-US" sz="1110" b="1" u="sng" dirty="0">
                <a:latin typeface="HGSｺﾞｼｯｸM" panose="020B0600000000000000" pitchFamily="50" charset="-128"/>
                <a:ea typeface="HGSｺﾞｼｯｸM" panose="020B0600000000000000" pitchFamily="50" charset="-128"/>
              </a:rPr>
              <a:t>日</a:t>
            </a:r>
            <a:r>
              <a:rPr kumimoji="1" lang="en-US" altLang="ja-JP" sz="1110" b="1" u="sng" dirty="0">
                <a:latin typeface="HGSｺﾞｼｯｸM" panose="020B0600000000000000" pitchFamily="50" charset="-128"/>
                <a:ea typeface="HGSｺﾞｼｯｸM" panose="020B0600000000000000" pitchFamily="50" charset="-128"/>
              </a:rPr>
              <a:t>(</a:t>
            </a:r>
            <a:r>
              <a:rPr kumimoji="1" lang="ja-JP" altLang="en-US" sz="1110" b="1" u="sng" dirty="0">
                <a:latin typeface="HGSｺﾞｼｯｸM" panose="020B0600000000000000" pitchFamily="50" charset="-128"/>
                <a:ea typeface="HGSｺﾞｼｯｸM" panose="020B0600000000000000" pitchFamily="50" charset="-128"/>
              </a:rPr>
              <a:t>火）～</a:t>
            </a:r>
            <a:r>
              <a:rPr kumimoji="1" lang="en-US" altLang="ja-JP" sz="1110" b="1" u="sng" dirty="0">
                <a:latin typeface="HGSｺﾞｼｯｸM" panose="020B0600000000000000" pitchFamily="50" charset="-128"/>
                <a:ea typeface="HGSｺﾞｼｯｸM" panose="020B0600000000000000" pitchFamily="50" charset="-128"/>
              </a:rPr>
              <a:t>1</a:t>
            </a:r>
            <a:r>
              <a:rPr kumimoji="1" lang="ja-JP" altLang="en-US" sz="1110" b="1" u="sng" dirty="0">
                <a:latin typeface="HGSｺﾞｼｯｸM" panose="020B0600000000000000" pitchFamily="50" charset="-128"/>
                <a:ea typeface="HGSｺﾞｼｯｸM" panose="020B0600000000000000" pitchFamily="50" charset="-128"/>
              </a:rPr>
              <a:t>月</a:t>
            </a:r>
            <a:r>
              <a:rPr kumimoji="1" lang="en-US" altLang="ja-JP" sz="1110" b="1" u="sng" dirty="0">
                <a:latin typeface="HGSｺﾞｼｯｸM" panose="020B0600000000000000" pitchFamily="50" charset="-128"/>
                <a:ea typeface="HGSｺﾞｼｯｸM" panose="020B0600000000000000" pitchFamily="50" charset="-128"/>
              </a:rPr>
              <a:t>25</a:t>
            </a:r>
            <a:r>
              <a:rPr kumimoji="1" lang="ja-JP" altLang="en-US" sz="1110" b="1" u="sng" dirty="0">
                <a:latin typeface="HGSｺﾞｼｯｸM" panose="020B0600000000000000" pitchFamily="50" charset="-128"/>
                <a:ea typeface="HGSｺﾞｼｯｸM" panose="020B0600000000000000" pitchFamily="50" charset="-128"/>
              </a:rPr>
              <a:t>日</a:t>
            </a:r>
            <a:r>
              <a:rPr kumimoji="1" lang="en-US" altLang="ja-JP" sz="1110" b="1" u="sng" dirty="0">
                <a:latin typeface="HGSｺﾞｼｯｸM" panose="020B0600000000000000" pitchFamily="50" charset="-128"/>
                <a:ea typeface="HGSｺﾞｼｯｸM" panose="020B0600000000000000" pitchFamily="50" charset="-128"/>
              </a:rPr>
              <a:t>(</a:t>
            </a:r>
            <a:r>
              <a:rPr kumimoji="1" lang="ja-JP" altLang="en-US" sz="1110" b="1" u="sng" dirty="0">
                <a:latin typeface="HGSｺﾞｼｯｸM" panose="020B0600000000000000" pitchFamily="50" charset="-128"/>
                <a:ea typeface="HGSｺﾞｼｯｸM" panose="020B0600000000000000" pitchFamily="50" charset="-128"/>
              </a:rPr>
              <a:t>水</a:t>
            </a:r>
            <a:r>
              <a:rPr kumimoji="1" lang="en-US" altLang="ja-JP" sz="1110" b="1" u="sng" dirty="0">
                <a:latin typeface="HGSｺﾞｼｯｸM" panose="020B0600000000000000" pitchFamily="50" charset="-128"/>
                <a:ea typeface="HGSｺﾞｼｯｸM" panose="020B0600000000000000" pitchFamily="50" charset="-128"/>
              </a:rPr>
              <a:t>)</a:t>
            </a:r>
            <a:r>
              <a:rPr kumimoji="1" lang="ja-JP" altLang="en-US" sz="1110" dirty="0">
                <a:latin typeface="HGSｺﾞｼｯｸM" panose="020B0600000000000000" pitchFamily="50" charset="-128"/>
                <a:ea typeface="HGSｺﾞｼｯｸM" panose="020B0600000000000000" pitchFamily="50" charset="-128"/>
              </a:rPr>
              <a:t>に体育協会事務局まで</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b="1" dirty="0">
                <a:latin typeface="HGSｺﾞｼｯｸM" panose="020B0600000000000000" pitchFamily="50" charset="-128"/>
                <a:ea typeface="HGSｺﾞｼｯｸM" panose="020B0600000000000000" pitchFamily="50" charset="-128"/>
              </a:rPr>
              <a:t>　　　　　　　</a:t>
            </a:r>
            <a:r>
              <a:rPr kumimoji="1" lang="en-US" altLang="ja-JP" sz="1110" b="1" u="sng" dirty="0">
                <a:latin typeface="HGSｺﾞｼｯｸM" panose="020B0600000000000000" pitchFamily="50" charset="-128"/>
                <a:ea typeface="HGSｺﾞｼｯｸM" panose="020B0600000000000000" pitchFamily="50" charset="-128"/>
              </a:rPr>
              <a:t>FAX</a:t>
            </a:r>
            <a:r>
              <a:rPr kumimoji="1" lang="ja-JP" altLang="en-US" sz="1110" u="sng" dirty="0">
                <a:latin typeface="HGSｺﾞｼｯｸM" panose="020B0600000000000000" pitchFamily="50" charset="-128"/>
                <a:ea typeface="HGSｺﾞｼｯｸM" panose="020B0600000000000000" pitchFamily="50" charset="-128"/>
              </a:rPr>
              <a:t>または</a:t>
            </a:r>
            <a:r>
              <a:rPr kumimoji="1" lang="ja-JP" altLang="en-US" sz="1110" b="1" u="sng" dirty="0">
                <a:latin typeface="HGSｺﾞｼｯｸM" panose="020B0600000000000000" pitchFamily="50" charset="-128"/>
                <a:ea typeface="HGSｺﾞｼｯｸM" panose="020B0600000000000000" pitchFamily="50" charset="-128"/>
              </a:rPr>
              <a:t>メール</a:t>
            </a:r>
            <a:r>
              <a:rPr kumimoji="1" lang="ja-JP" altLang="en-US" sz="1110" dirty="0">
                <a:latin typeface="HGSｺﾞｼｯｸM" panose="020B0600000000000000" pitchFamily="50" charset="-128"/>
                <a:ea typeface="HGSｺﾞｼｯｸM" panose="020B0600000000000000" pitchFamily="50" charset="-128"/>
              </a:rPr>
              <a:t>でお申込みください。</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b="1" dirty="0">
                <a:latin typeface="HGSｺﾞｼｯｸM" panose="020B0600000000000000" pitchFamily="50" charset="-128"/>
                <a:ea typeface="HGSｺﾞｼｯｸM" panose="020B0600000000000000" pitchFamily="50" charset="-128"/>
              </a:rPr>
              <a:t>　　　　　　　</a:t>
            </a:r>
            <a:r>
              <a:rPr kumimoji="1" lang="ja-JP" altLang="en-US" sz="1110" dirty="0">
                <a:latin typeface="HGSｺﾞｼｯｸM" panose="020B0600000000000000" pitchFamily="50" charset="-128"/>
                <a:ea typeface="HGSｺﾞｼｯｸM" panose="020B0600000000000000" pitchFamily="50" charset="-128"/>
              </a:rPr>
              <a:t>新規資格認定を希望される方は同協会加盟団体の推薦を受けお申込みください。</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b="1" dirty="0">
                <a:latin typeface="HGSｺﾞｼｯｸM" panose="020B0600000000000000" pitchFamily="50" charset="-128"/>
                <a:ea typeface="HGSｺﾞｼｯｸM" panose="020B0600000000000000" pitchFamily="50" charset="-128"/>
              </a:rPr>
              <a:t>　　　　　　　</a:t>
            </a:r>
            <a:endParaRPr kumimoji="1" lang="en-US" altLang="ja-JP" sz="1110" b="1" dirty="0">
              <a:latin typeface="HGSｺﾞｼｯｸM" panose="020B0600000000000000" pitchFamily="50" charset="-128"/>
              <a:ea typeface="HGSｺﾞｼｯｸM" panose="020B0600000000000000" pitchFamily="50" charset="-128"/>
            </a:endParaRPr>
          </a:p>
          <a:p>
            <a:r>
              <a:rPr kumimoji="1" lang="ja-JP" altLang="en-US" sz="1110" b="1" dirty="0">
                <a:latin typeface="HGSｺﾞｼｯｸM" panose="020B0600000000000000" pitchFamily="50" charset="-128"/>
                <a:ea typeface="HGSｺﾞｼｯｸM" panose="020B0600000000000000" pitchFamily="50" charset="-128"/>
              </a:rPr>
              <a:t>お申込み・お問合せ　　三鷹市体育協会事務局　℡</a:t>
            </a:r>
            <a:r>
              <a:rPr kumimoji="1" lang="en-US" altLang="ja-JP" sz="1110" b="1" dirty="0">
                <a:latin typeface="HGSｺﾞｼｯｸM" panose="020B0600000000000000" pitchFamily="50" charset="-128"/>
                <a:ea typeface="HGSｺﾞｼｯｸM" panose="020B0600000000000000" pitchFamily="50" charset="-128"/>
              </a:rPr>
              <a:t>/Fax</a:t>
            </a:r>
            <a:r>
              <a:rPr kumimoji="1" lang="ja-JP" altLang="en-US" sz="1110" b="1" dirty="0">
                <a:latin typeface="HGSｺﾞｼｯｸM" panose="020B0600000000000000" pitchFamily="50" charset="-128"/>
                <a:ea typeface="HGSｺﾞｼｯｸM" panose="020B0600000000000000" pitchFamily="50" charset="-128"/>
              </a:rPr>
              <a:t>　</a:t>
            </a:r>
            <a:r>
              <a:rPr kumimoji="1" lang="en-US" altLang="ja-JP" sz="1110" b="1" dirty="0">
                <a:latin typeface="HGSｺﾞｼｯｸM" panose="020B0600000000000000" pitchFamily="50" charset="-128"/>
                <a:ea typeface="HGSｺﾞｼｯｸM" panose="020B0600000000000000" pitchFamily="50" charset="-128"/>
              </a:rPr>
              <a:t>0422-43-2500</a:t>
            </a:r>
          </a:p>
          <a:p>
            <a:r>
              <a:rPr kumimoji="1" lang="ja-JP" altLang="en-US" sz="1110" b="1" dirty="0">
                <a:latin typeface="HGSｺﾞｼｯｸM" panose="020B0600000000000000" pitchFamily="50" charset="-128"/>
                <a:ea typeface="HGSｺﾞｼｯｸM" panose="020B0600000000000000" pitchFamily="50" charset="-128"/>
              </a:rPr>
              <a:t>　　　　　　　　　　　</a:t>
            </a:r>
            <a:r>
              <a:rPr kumimoji="1" lang="en-US" altLang="ja-JP" sz="1110" b="1" dirty="0">
                <a:latin typeface="HGSｺﾞｼｯｸM" panose="020B0600000000000000" pitchFamily="50" charset="-128"/>
                <a:ea typeface="HGSｺﾞｼｯｸM" panose="020B0600000000000000" pitchFamily="50" charset="-128"/>
              </a:rPr>
              <a:t>Mail</a:t>
            </a:r>
            <a:r>
              <a:rPr kumimoji="1" lang="ja-JP" altLang="en-US" sz="1110" b="1" dirty="0">
                <a:latin typeface="HGSｺﾞｼｯｸM" panose="020B0600000000000000" pitchFamily="50" charset="-128"/>
                <a:ea typeface="HGSｺﾞｼｯｸM" panose="020B0600000000000000" pitchFamily="50" charset="-128"/>
              </a:rPr>
              <a:t>　</a:t>
            </a:r>
            <a:r>
              <a:rPr kumimoji="1" lang="en-US" altLang="ja-JP" sz="1110" b="1" dirty="0">
                <a:latin typeface="HGSｺﾞｼｯｸM" panose="020B0600000000000000" pitchFamily="50" charset="-128"/>
                <a:ea typeface="HGSｺﾞｼｯｸM" panose="020B0600000000000000" pitchFamily="50" charset="-128"/>
                <a:hlinkClick r:id="rId2"/>
              </a:rPr>
              <a:t>qqrt38y9@fancy.ocn.ne,jp</a:t>
            </a:r>
            <a:endParaRPr kumimoji="1" lang="en-US" altLang="ja-JP" sz="1110" b="1" dirty="0">
              <a:latin typeface="HGSｺﾞｼｯｸM" panose="020B0600000000000000" pitchFamily="50" charset="-128"/>
              <a:ea typeface="HGSｺﾞｼｯｸM" panose="020B0600000000000000" pitchFamily="50" charset="-128"/>
            </a:endParaRPr>
          </a:p>
          <a:p>
            <a:r>
              <a:rPr kumimoji="1" lang="en-US" altLang="ja-JP" sz="1110" b="1" dirty="0">
                <a:latin typeface="HGSｺﾞｼｯｸM" panose="020B0600000000000000" pitchFamily="50" charset="-128"/>
                <a:ea typeface="HGSｺﾞｼｯｸM" panose="020B0600000000000000" pitchFamily="50" charset="-128"/>
              </a:rPr>
              <a:t>           </a:t>
            </a:r>
            <a:r>
              <a:rPr kumimoji="1" lang="ja-JP" altLang="en-US" sz="1110" b="1" dirty="0">
                <a:latin typeface="HGSｺﾞｼｯｸM" panose="020B0600000000000000" pitchFamily="50" charset="-128"/>
                <a:ea typeface="HGSｺﾞｼｯｸM" panose="020B0600000000000000" pitchFamily="50" charset="-128"/>
              </a:rPr>
              <a:t>　　　　　　　</a:t>
            </a:r>
            <a:r>
              <a:rPr kumimoji="1" lang="ja-JP" altLang="en-US" sz="1110" dirty="0">
                <a:latin typeface="HGSｺﾞｼｯｸM" panose="020B0600000000000000" pitchFamily="50" charset="-128"/>
                <a:ea typeface="HGSｺﾞｼｯｸM" panose="020B0600000000000000" pitchFamily="50" charset="-128"/>
              </a:rPr>
              <a:t>お問合せは、火曜日から土曜日（祝祭日を除く）午前</a:t>
            </a:r>
            <a:r>
              <a:rPr kumimoji="1" lang="en-US" altLang="ja-JP" sz="1110" dirty="0">
                <a:latin typeface="HGSｺﾞｼｯｸM" panose="020B0600000000000000" pitchFamily="50" charset="-128"/>
                <a:ea typeface="HGSｺﾞｼｯｸM" panose="020B0600000000000000" pitchFamily="50" charset="-128"/>
              </a:rPr>
              <a:t>10</a:t>
            </a:r>
            <a:r>
              <a:rPr kumimoji="1" lang="ja-JP" altLang="en-US" sz="1110" dirty="0">
                <a:latin typeface="HGSｺﾞｼｯｸM" panose="020B0600000000000000" pitchFamily="50" charset="-128"/>
                <a:ea typeface="HGSｺﾞｼｯｸM" panose="020B0600000000000000" pitchFamily="50" charset="-128"/>
              </a:rPr>
              <a:t>時から午後</a:t>
            </a:r>
            <a:r>
              <a:rPr kumimoji="1" lang="en-US" altLang="ja-JP" sz="1110" dirty="0">
                <a:latin typeface="HGSｺﾞｼｯｸM" panose="020B0600000000000000" pitchFamily="50" charset="-128"/>
                <a:ea typeface="HGSｺﾞｼｯｸM" panose="020B0600000000000000" pitchFamily="50" charset="-128"/>
              </a:rPr>
              <a:t>5</a:t>
            </a:r>
            <a:r>
              <a:rPr kumimoji="1" lang="ja-JP" altLang="en-US" sz="1110" dirty="0">
                <a:latin typeface="HGSｺﾞｼｯｸM" panose="020B0600000000000000" pitchFamily="50" charset="-128"/>
                <a:ea typeface="HGSｺﾞｼｯｸM" panose="020B0600000000000000" pitchFamily="50" charset="-128"/>
              </a:rPr>
              <a:t>時</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までです。</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050" b="1" dirty="0">
                <a:solidFill>
                  <a:srgbClr val="FF0000"/>
                </a:solidFill>
                <a:latin typeface="HGSｺﾞｼｯｸM" panose="020B0600000000000000" pitchFamily="50" charset="-128"/>
                <a:ea typeface="HGSｺﾞｼｯｸM" panose="020B0600000000000000" pitchFamily="50" charset="-128"/>
              </a:rPr>
              <a:t>お願い　　　　講習当日は、必ず検温をしてからお越しください。</a:t>
            </a:r>
            <a:endParaRPr kumimoji="1" lang="en-US" altLang="ja-JP" sz="1050" b="1" dirty="0">
              <a:solidFill>
                <a:srgbClr val="FF0000"/>
              </a:solidFill>
              <a:latin typeface="HGSｺﾞｼｯｸM" panose="020B0600000000000000" pitchFamily="50" charset="-128"/>
              <a:ea typeface="HGSｺﾞｼｯｸM" panose="020B0600000000000000" pitchFamily="50" charset="-128"/>
            </a:endParaRPr>
          </a:p>
          <a:p>
            <a:r>
              <a:rPr kumimoji="1" lang="ja-JP" altLang="en-US" sz="1050" b="1" dirty="0">
                <a:solidFill>
                  <a:srgbClr val="FF0000"/>
                </a:solidFill>
                <a:latin typeface="HGSｺﾞｼｯｸM" panose="020B0600000000000000" pitchFamily="50" charset="-128"/>
                <a:ea typeface="HGSｺﾞｼｯｸM" panose="020B0600000000000000" pitchFamily="50" charset="-128"/>
              </a:rPr>
              <a:t>　　　　　　　平熱を超える発熱、咳、のどの痛みの風邪症状、嗅覚障害、新型コロナウィルス感染</a:t>
            </a:r>
            <a:endParaRPr kumimoji="1" lang="en-US" altLang="ja-JP" sz="1050" b="1" dirty="0">
              <a:solidFill>
                <a:srgbClr val="FF0000"/>
              </a:solidFill>
              <a:latin typeface="HGSｺﾞｼｯｸM" panose="020B0600000000000000" pitchFamily="50" charset="-128"/>
              <a:ea typeface="HGSｺﾞｼｯｸM" panose="020B0600000000000000" pitchFamily="50" charset="-128"/>
            </a:endParaRPr>
          </a:p>
          <a:p>
            <a:r>
              <a:rPr kumimoji="1" lang="ja-JP" altLang="en-US" sz="1050" b="1" dirty="0">
                <a:solidFill>
                  <a:srgbClr val="FF0000"/>
                </a:solidFill>
                <a:latin typeface="HGSｺﾞｼｯｸM" panose="020B0600000000000000" pitchFamily="50" charset="-128"/>
                <a:ea typeface="HGSｺﾞｼｯｸM" panose="020B0600000000000000" pitchFamily="50" charset="-128"/>
              </a:rPr>
              <a:t>　　　　　　　症陽性と認定された方の濃厚接触者、同居家族や身近な知人に感染が疑われる方がい</a:t>
            </a:r>
            <a:endParaRPr kumimoji="1" lang="en-US" altLang="ja-JP" sz="1050" b="1" dirty="0">
              <a:solidFill>
                <a:srgbClr val="FF0000"/>
              </a:solidFill>
              <a:latin typeface="HGSｺﾞｼｯｸM" panose="020B0600000000000000" pitchFamily="50" charset="-128"/>
              <a:ea typeface="HGSｺﾞｼｯｸM" panose="020B0600000000000000" pitchFamily="50" charset="-128"/>
            </a:endParaRPr>
          </a:p>
          <a:p>
            <a:r>
              <a:rPr kumimoji="1" lang="ja-JP" altLang="en-US" sz="1050" b="1" dirty="0">
                <a:solidFill>
                  <a:srgbClr val="FF0000"/>
                </a:solidFill>
                <a:latin typeface="HGSｺﾞｼｯｸM" panose="020B0600000000000000" pitchFamily="50" charset="-128"/>
                <a:ea typeface="HGSｺﾞｼｯｸM" panose="020B0600000000000000" pitchFamily="50" charset="-128"/>
              </a:rPr>
              <a:t>　　　　　　　る場合は、ご参加いただけませんのでご了承ください。</a:t>
            </a:r>
            <a:endParaRPr kumimoji="1" lang="en-US" altLang="ja-JP" sz="1050" b="1" dirty="0">
              <a:solidFill>
                <a:srgbClr val="FF0000"/>
              </a:solidFill>
              <a:latin typeface="HGSｺﾞｼｯｸM" panose="020B0600000000000000" pitchFamily="50" charset="-128"/>
              <a:ea typeface="HGSｺﾞｼｯｸM" panose="020B0600000000000000" pitchFamily="50" charset="-128"/>
            </a:endParaRPr>
          </a:p>
          <a:p>
            <a:endParaRPr kumimoji="1" lang="en-US" altLang="ja-JP" sz="1110" b="1" dirty="0">
              <a:solidFill>
                <a:srgbClr val="FF0000"/>
              </a:solidFill>
              <a:latin typeface="HGSｺﾞｼｯｸM" panose="020B0600000000000000" pitchFamily="50" charset="-128"/>
              <a:ea typeface="HGSｺﾞｼｯｸM" panose="020B0600000000000000" pitchFamily="50" charset="-128"/>
            </a:endParaRPr>
          </a:p>
          <a:p>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a:t>
            </a:r>
          </a:p>
        </p:txBody>
      </p:sp>
    </p:spTree>
    <p:extLst>
      <p:ext uri="{BB962C8B-B14F-4D97-AF65-F5344CB8AC3E}">
        <p14:creationId xmlns:p14="http://schemas.microsoft.com/office/powerpoint/2010/main" val="260386392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TotalTime>
  <Words>740</Words>
  <Application>Microsoft Office PowerPoint</Application>
  <PresentationFormat>A4 210 x 297 mm</PresentationFormat>
  <Paragraphs>85</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HGSｺﾞｼｯｸM</vt:lpstr>
      <vt:lpstr>HGｺﾞｼｯｸM</vt:lpstr>
      <vt:lpstr>Arial</vt:lpstr>
      <vt:lpstr>Calibri</vt:lpstr>
      <vt:lpstr>Calibri Light</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user2</dc:creator>
  <cp:lastModifiedBy>user2</cp:lastModifiedBy>
  <cp:revision>19</cp:revision>
  <cp:lastPrinted>2022-12-03T05:36:33Z</cp:lastPrinted>
  <dcterms:created xsi:type="dcterms:W3CDTF">2020-12-04T06:27:01Z</dcterms:created>
  <dcterms:modified xsi:type="dcterms:W3CDTF">2022-12-03T05:36:40Z</dcterms:modified>
</cp:coreProperties>
</file>