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sldIdLst>
    <p:sldId id="256" r:id="rId2"/>
  </p:sldIdLst>
  <p:sldSz cx="6858000" cy="9906000" type="A4"/>
  <p:notesSz cx="6735763" cy="98663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79" d="100"/>
          <a:sy n="79" d="100"/>
        </p:scale>
        <p:origin x="624" y="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F5FE415C-AAEE-4A2D-956E-22920FBB827E}" type="datetimeFigureOut">
              <a:rPr kumimoji="1" lang="ja-JP" altLang="en-US" smtClean="0"/>
              <a:t>2024/12/13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1911BFF-FC99-445B-AE85-0ACC329A0B1A}" type="slidenum">
              <a:rPr kumimoji="1" lang="ja-JP" altLang="en-US" smtClean="0"/>
              <a:t>‹#›</a:t>
            </a:fld>
            <a:endParaRPr kumimoji="1" lang="ja-JP" altLang="en-US"/>
          </a:p>
        </p:txBody>
      </p:sp>
    </p:spTree>
    <p:extLst>
      <p:ext uri="{BB962C8B-B14F-4D97-AF65-F5344CB8AC3E}">
        <p14:creationId xmlns:p14="http://schemas.microsoft.com/office/powerpoint/2010/main" val="13303970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F5FE415C-AAEE-4A2D-956E-22920FBB827E}" type="datetimeFigureOut">
              <a:rPr kumimoji="1" lang="ja-JP" altLang="en-US" smtClean="0"/>
              <a:t>2024/12/13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1911BFF-FC99-445B-AE85-0ACC329A0B1A}" type="slidenum">
              <a:rPr kumimoji="1" lang="ja-JP" altLang="en-US" smtClean="0"/>
              <a:t>‹#›</a:t>
            </a:fld>
            <a:endParaRPr kumimoji="1" lang="ja-JP" altLang="en-US"/>
          </a:p>
        </p:txBody>
      </p:sp>
    </p:spTree>
    <p:extLst>
      <p:ext uri="{BB962C8B-B14F-4D97-AF65-F5344CB8AC3E}">
        <p14:creationId xmlns:p14="http://schemas.microsoft.com/office/powerpoint/2010/main" val="4468264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F5FE415C-AAEE-4A2D-956E-22920FBB827E}" type="datetimeFigureOut">
              <a:rPr kumimoji="1" lang="ja-JP" altLang="en-US" smtClean="0"/>
              <a:t>2024/12/13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1911BFF-FC99-445B-AE85-0ACC329A0B1A}" type="slidenum">
              <a:rPr kumimoji="1" lang="ja-JP" altLang="en-US" smtClean="0"/>
              <a:t>‹#›</a:t>
            </a:fld>
            <a:endParaRPr kumimoji="1" lang="ja-JP" altLang="en-US"/>
          </a:p>
        </p:txBody>
      </p:sp>
    </p:spTree>
    <p:extLst>
      <p:ext uri="{BB962C8B-B14F-4D97-AF65-F5344CB8AC3E}">
        <p14:creationId xmlns:p14="http://schemas.microsoft.com/office/powerpoint/2010/main" val="36677463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F5FE415C-AAEE-4A2D-956E-22920FBB827E}" type="datetimeFigureOut">
              <a:rPr kumimoji="1" lang="ja-JP" altLang="en-US" smtClean="0"/>
              <a:t>2024/12/13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1911BFF-FC99-445B-AE85-0ACC329A0B1A}" type="slidenum">
              <a:rPr kumimoji="1" lang="ja-JP" altLang="en-US" smtClean="0"/>
              <a:t>‹#›</a:t>
            </a:fld>
            <a:endParaRPr kumimoji="1" lang="ja-JP" altLang="en-US"/>
          </a:p>
        </p:txBody>
      </p:sp>
    </p:spTree>
    <p:extLst>
      <p:ext uri="{BB962C8B-B14F-4D97-AF65-F5344CB8AC3E}">
        <p14:creationId xmlns:p14="http://schemas.microsoft.com/office/powerpoint/2010/main" val="24515493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F5FE415C-AAEE-4A2D-956E-22920FBB827E}" type="datetimeFigureOut">
              <a:rPr kumimoji="1" lang="ja-JP" altLang="en-US" smtClean="0"/>
              <a:t>2024/12/13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1911BFF-FC99-445B-AE85-0ACC329A0B1A}" type="slidenum">
              <a:rPr kumimoji="1" lang="ja-JP" altLang="en-US" smtClean="0"/>
              <a:t>‹#›</a:t>
            </a:fld>
            <a:endParaRPr kumimoji="1" lang="ja-JP" altLang="en-US"/>
          </a:p>
        </p:txBody>
      </p:sp>
    </p:spTree>
    <p:extLst>
      <p:ext uri="{BB962C8B-B14F-4D97-AF65-F5344CB8AC3E}">
        <p14:creationId xmlns:p14="http://schemas.microsoft.com/office/powerpoint/2010/main" val="13806792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F5FE415C-AAEE-4A2D-956E-22920FBB827E}" type="datetimeFigureOut">
              <a:rPr kumimoji="1" lang="ja-JP" altLang="en-US" smtClean="0"/>
              <a:t>2024/12/13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91911BFF-FC99-445B-AE85-0ACC329A0B1A}" type="slidenum">
              <a:rPr kumimoji="1" lang="ja-JP" altLang="en-US" smtClean="0"/>
              <a:t>‹#›</a:t>
            </a:fld>
            <a:endParaRPr kumimoji="1" lang="ja-JP" altLang="en-US"/>
          </a:p>
        </p:txBody>
      </p:sp>
    </p:spTree>
    <p:extLst>
      <p:ext uri="{BB962C8B-B14F-4D97-AF65-F5344CB8AC3E}">
        <p14:creationId xmlns:p14="http://schemas.microsoft.com/office/powerpoint/2010/main" val="26895164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F5FE415C-AAEE-4A2D-956E-22920FBB827E}" type="datetimeFigureOut">
              <a:rPr kumimoji="1" lang="ja-JP" altLang="en-US" smtClean="0"/>
              <a:t>2024/12/13</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91911BFF-FC99-445B-AE85-0ACC329A0B1A}" type="slidenum">
              <a:rPr kumimoji="1" lang="ja-JP" altLang="en-US" smtClean="0"/>
              <a:t>‹#›</a:t>
            </a:fld>
            <a:endParaRPr kumimoji="1" lang="ja-JP" altLang="en-US"/>
          </a:p>
        </p:txBody>
      </p:sp>
    </p:spTree>
    <p:extLst>
      <p:ext uri="{BB962C8B-B14F-4D97-AF65-F5344CB8AC3E}">
        <p14:creationId xmlns:p14="http://schemas.microsoft.com/office/powerpoint/2010/main" val="8101091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F5FE415C-AAEE-4A2D-956E-22920FBB827E}" type="datetimeFigureOut">
              <a:rPr kumimoji="1" lang="ja-JP" altLang="en-US" smtClean="0"/>
              <a:t>2024/12/13</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91911BFF-FC99-445B-AE85-0ACC329A0B1A}" type="slidenum">
              <a:rPr kumimoji="1" lang="ja-JP" altLang="en-US" smtClean="0"/>
              <a:t>‹#›</a:t>
            </a:fld>
            <a:endParaRPr kumimoji="1" lang="ja-JP" altLang="en-US"/>
          </a:p>
        </p:txBody>
      </p:sp>
    </p:spTree>
    <p:extLst>
      <p:ext uri="{BB962C8B-B14F-4D97-AF65-F5344CB8AC3E}">
        <p14:creationId xmlns:p14="http://schemas.microsoft.com/office/powerpoint/2010/main" val="15778866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5FE415C-AAEE-4A2D-956E-22920FBB827E}" type="datetimeFigureOut">
              <a:rPr kumimoji="1" lang="ja-JP" altLang="en-US" smtClean="0"/>
              <a:t>2024/12/13</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91911BFF-FC99-445B-AE85-0ACC329A0B1A}" type="slidenum">
              <a:rPr kumimoji="1" lang="ja-JP" altLang="en-US" smtClean="0"/>
              <a:t>‹#›</a:t>
            </a:fld>
            <a:endParaRPr kumimoji="1" lang="ja-JP" altLang="en-US"/>
          </a:p>
        </p:txBody>
      </p:sp>
    </p:spTree>
    <p:extLst>
      <p:ext uri="{BB962C8B-B14F-4D97-AF65-F5344CB8AC3E}">
        <p14:creationId xmlns:p14="http://schemas.microsoft.com/office/powerpoint/2010/main" val="26824569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F5FE415C-AAEE-4A2D-956E-22920FBB827E}" type="datetimeFigureOut">
              <a:rPr kumimoji="1" lang="ja-JP" altLang="en-US" smtClean="0"/>
              <a:t>2024/12/13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91911BFF-FC99-445B-AE85-0ACC329A0B1A}" type="slidenum">
              <a:rPr kumimoji="1" lang="ja-JP" altLang="en-US" smtClean="0"/>
              <a:t>‹#›</a:t>
            </a:fld>
            <a:endParaRPr kumimoji="1" lang="ja-JP" altLang="en-US"/>
          </a:p>
        </p:txBody>
      </p:sp>
    </p:spTree>
    <p:extLst>
      <p:ext uri="{BB962C8B-B14F-4D97-AF65-F5344CB8AC3E}">
        <p14:creationId xmlns:p14="http://schemas.microsoft.com/office/powerpoint/2010/main" val="9510444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F5FE415C-AAEE-4A2D-956E-22920FBB827E}" type="datetimeFigureOut">
              <a:rPr kumimoji="1" lang="ja-JP" altLang="en-US" smtClean="0"/>
              <a:t>2024/12/13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91911BFF-FC99-445B-AE85-0ACC329A0B1A}" type="slidenum">
              <a:rPr kumimoji="1" lang="ja-JP" altLang="en-US" smtClean="0"/>
              <a:t>‹#›</a:t>
            </a:fld>
            <a:endParaRPr kumimoji="1" lang="ja-JP" altLang="en-US"/>
          </a:p>
        </p:txBody>
      </p:sp>
    </p:spTree>
    <p:extLst>
      <p:ext uri="{BB962C8B-B14F-4D97-AF65-F5344CB8AC3E}">
        <p14:creationId xmlns:p14="http://schemas.microsoft.com/office/powerpoint/2010/main" val="32689609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F5FE415C-AAEE-4A2D-956E-22920FBB827E}" type="datetimeFigureOut">
              <a:rPr kumimoji="1" lang="ja-JP" altLang="en-US" smtClean="0"/>
              <a:t>2024/12/13</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91911BFF-FC99-445B-AE85-0ACC329A0B1A}" type="slidenum">
              <a:rPr kumimoji="1" lang="ja-JP" altLang="en-US" smtClean="0"/>
              <a:t>‹#›</a:t>
            </a:fld>
            <a:endParaRPr kumimoji="1" lang="ja-JP" altLang="en-US"/>
          </a:p>
        </p:txBody>
      </p:sp>
    </p:spTree>
    <p:extLst>
      <p:ext uri="{BB962C8B-B14F-4D97-AF65-F5344CB8AC3E}">
        <p14:creationId xmlns:p14="http://schemas.microsoft.com/office/powerpoint/2010/main" val="1214717334"/>
      </p:ext>
    </p:extLst>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hyperlink" Target="mailto:qqrt38y9@fancy.ocn.jp" TargetMode="External"/><Relationship Id="rId1" Type="http://schemas.openxmlformats.org/officeDocument/2006/relationships/slideLayout" Target="../slideLayouts/slideLayout7.xml"/><Relationship Id="rId4" Type="http://schemas.openxmlformats.org/officeDocument/2006/relationships/image" Target="../media/image1.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5">
            <a:extLst>
              <a:ext uri="{FF2B5EF4-FFF2-40B4-BE49-F238E27FC236}">
                <a16:creationId xmlns:a16="http://schemas.microsoft.com/office/drawing/2014/main" id="{F24A08ED-5F92-46A1-8638-BD89F4353E83}"/>
              </a:ext>
            </a:extLst>
          </p:cNvPr>
          <p:cNvSpPr txBox="1"/>
          <p:nvPr/>
        </p:nvSpPr>
        <p:spPr>
          <a:xfrm>
            <a:off x="1414822" y="371504"/>
            <a:ext cx="4262705" cy="262829"/>
          </a:xfrm>
          <a:prstGeom prst="rect">
            <a:avLst/>
          </a:prstGeom>
          <a:noFill/>
        </p:spPr>
        <p:txBody>
          <a:bodyPr wrap="none" rtlCol="0">
            <a:spAutoFit/>
          </a:bodyPr>
          <a:lstStyle/>
          <a:p>
            <a:pPr algn="ctr"/>
            <a:r>
              <a:rPr kumimoji="1" lang="ja-JP" altLang="en-US" sz="1108" b="1" dirty="0">
                <a:latin typeface="HGSｺﾞｼｯｸM" panose="020B0600000000000000" pitchFamily="50" charset="-128"/>
                <a:ea typeface="HGSｺﾞｼｯｸM" panose="020B0600000000000000" pitchFamily="50" charset="-128"/>
              </a:rPr>
              <a:t>令和６年度三鷹市スポーツ指導員一般教養研修会（開催要項）</a:t>
            </a:r>
          </a:p>
        </p:txBody>
      </p:sp>
      <p:sp>
        <p:nvSpPr>
          <p:cNvPr id="7" name="テキスト ボックス 6">
            <a:extLst>
              <a:ext uri="{FF2B5EF4-FFF2-40B4-BE49-F238E27FC236}">
                <a16:creationId xmlns:a16="http://schemas.microsoft.com/office/drawing/2014/main" id="{40A77523-038E-4312-8055-6EAD13327F93}"/>
              </a:ext>
            </a:extLst>
          </p:cNvPr>
          <p:cNvSpPr txBox="1"/>
          <p:nvPr/>
        </p:nvSpPr>
        <p:spPr>
          <a:xfrm>
            <a:off x="165607" y="877109"/>
            <a:ext cx="6604693" cy="3129703"/>
          </a:xfrm>
          <a:prstGeom prst="rect">
            <a:avLst/>
          </a:prstGeom>
          <a:noFill/>
        </p:spPr>
        <p:txBody>
          <a:bodyPr wrap="none" rtlCol="0">
            <a:spAutoFit/>
          </a:bodyPr>
          <a:lstStyle/>
          <a:p>
            <a:r>
              <a:rPr kumimoji="1" lang="ja-JP" altLang="en-US" sz="1108" dirty="0">
                <a:latin typeface="HGSｺﾞｼｯｸM" panose="020B0600000000000000" pitchFamily="50" charset="-128"/>
                <a:ea typeface="HGSｺﾞｼｯｸM" panose="020B0600000000000000" pitchFamily="50" charset="-128"/>
              </a:rPr>
              <a:t>   三鷹市スポーツ協会では、三鷹市民のスポーツ振興の一つとして、日頃からスポーツ指導員等に携</a:t>
            </a:r>
            <a:endParaRPr kumimoji="1" lang="en-US" altLang="ja-JP" sz="1108" dirty="0">
              <a:latin typeface="HGSｺﾞｼｯｸM" panose="020B0600000000000000" pitchFamily="50" charset="-128"/>
              <a:ea typeface="HGSｺﾞｼｯｸM" panose="020B0600000000000000" pitchFamily="50" charset="-128"/>
            </a:endParaRPr>
          </a:p>
          <a:p>
            <a:r>
              <a:rPr kumimoji="1" lang="ja-JP" altLang="en-US" sz="1108" dirty="0">
                <a:latin typeface="HGSｺﾞｼｯｸM" panose="020B0600000000000000" pitchFamily="50" charset="-128"/>
                <a:ea typeface="HGSｺﾞｼｯｸM" panose="020B0600000000000000" pitchFamily="50" charset="-128"/>
              </a:rPr>
              <a:t>わっている方々、三鷹市スポーツ指導員や三鷹市スポーツ協会会員などを対象に、三鷹市スポーツ指</a:t>
            </a:r>
            <a:endParaRPr kumimoji="1" lang="en-US" altLang="ja-JP" sz="1108" dirty="0">
              <a:latin typeface="HGSｺﾞｼｯｸM" panose="020B0600000000000000" pitchFamily="50" charset="-128"/>
              <a:ea typeface="HGSｺﾞｼｯｸM" panose="020B0600000000000000" pitchFamily="50" charset="-128"/>
            </a:endParaRPr>
          </a:p>
          <a:p>
            <a:r>
              <a:rPr kumimoji="1" lang="ja-JP" altLang="en-US" sz="1108" dirty="0">
                <a:latin typeface="HGSｺﾞｼｯｸM" panose="020B0600000000000000" pitchFamily="50" charset="-128"/>
                <a:ea typeface="HGSｺﾞｼｯｸM" panose="020B0600000000000000" pitchFamily="50" charset="-128"/>
              </a:rPr>
              <a:t>導員養成研修会をスポーツに関する知識及び技術について講義や実技形式で実施しています。</a:t>
            </a:r>
            <a:endParaRPr kumimoji="1" lang="en-US" altLang="ja-JP" sz="1108" dirty="0">
              <a:latin typeface="HGSｺﾞｼｯｸM" panose="020B0600000000000000" pitchFamily="50" charset="-128"/>
              <a:ea typeface="HGSｺﾞｼｯｸM" panose="020B0600000000000000" pitchFamily="50" charset="-128"/>
            </a:endParaRPr>
          </a:p>
          <a:p>
            <a:endParaRPr kumimoji="1" lang="en-US" altLang="ja-JP" sz="1108" b="1" dirty="0">
              <a:latin typeface="HGSｺﾞｼｯｸM" panose="020B0600000000000000" pitchFamily="50" charset="-128"/>
              <a:ea typeface="HGSｺﾞｼｯｸM" panose="020B0600000000000000" pitchFamily="50" charset="-128"/>
            </a:endParaRPr>
          </a:p>
          <a:p>
            <a:r>
              <a:rPr kumimoji="1" lang="en-US" altLang="ja-JP" sz="1108" b="1" dirty="0">
                <a:latin typeface="HGSｺﾞｼｯｸM" panose="020B0600000000000000" pitchFamily="50" charset="-128"/>
                <a:ea typeface="HGSｺﾞｼｯｸM" panose="020B0600000000000000" pitchFamily="50" charset="-128"/>
              </a:rPr>
              <a:t>1</a:t>
            </a:r>
            <a:r>
              <a:rPr kumimoji="1" lang="ja-JP" altLang="en-US" sz="1108" b="1" dirty="0">
                <a:latin typeface="HGSｺﾞｼｯｸM" panose="020B0600000000000000" pitchFamily="50" charset="-128"/>
                <a:ea typeface="HGSｺﾞｼｯｸM" panose="020B0600000000000000" pitchFamily="50" charset="-128"/>
              </a:rPr>
              <a:t>　主催　　 </a:t>
            </a:r>
            <a:r>
              <a:rPr kumimoji="1" lang="ja-JP" altLang="en-US" sz="1108" dirty="0">
                <a:latin typeface="HGSｺﾞｼｯｸM" panose="020B0600000000000000" pitchFamily="50" charset="-128"/>
                <a:ea typeface="HGSｺﾞｼｯｸM" panose="020B0600000000000000" pitchFamily="50" charset="-128"/>
              </a:rPr>
              <a:t>三鷹市スポーツ協会</a:t>
            </a:r>
            <a:endParaRPr kumimoji="1" lang="en-US" altLang="ja-JP" sz="1108" dirty="0">
              <a:latin typeface="HGSｺﾞｼｯｸM" panose="020B0600000000000000" pitchFamily="50" charset="-128"/>
              <a:ea typeface="HGSｺﾞｼｯｸM" panose="020B0600000000000000" pitchFamily="50" charset="-128"/>
            </a:endParaRPr>
          </a:p>
          <a:p>
            <a:endParaRPr kumimoji="1" lang="en-US" altLang="ja-JP" sz="1108" b="1" dirty="0">
              <a:latin typeface="HGSｺﾞｼｯｸM" panose="020B0600000000000000" pitchFamily="50" charset="-128"/>
              <a:ea typeface="HGSｺﾞｼｯｸM" panose="020B0600000000000000" pitchFamily="50" charset="-128"/>
            </a:endParaRPr>
          </a:p>
          <a:p>
            <a:r>
              <a:rPr kumimoji="1" lang="en-US" altLang="ja-JP" sz="1108" b="1" dirty="0">
                <a:latin typeface="HGSｺﾞｼｯｸM" panose="020B0600000000000000" pitchFamily="50" charset="-128"/>
                <a:ea typeface="HGSｺﾞｼｯｸM" panose="020B0600000000000000" pitchFamily="50" charset="-128"/>
              </a:rPr>
              <a:t>2</a:t>
            </a:r>
            <a:r>
              <a:rPr kumimoji="1" lang="ja-JP" altLang="en-US" sz="1108" b="1" dirty="0">
                <a:latin typeface="HGSｺﾞｼｯｸM" panose="020B0600000000000000" pitchFamily="50" charset="-128"/>
                <a:ea typeface="HGSｺﾞｼｯｸM" panose="020B0600000000000000" pitchFamily="50" charset="-128"/>
              </a:rPr>
              <a:t>　協力　　 </a:t>
            </a:r>
            <a:r>
              <a:rPr kumimoji="1" lang="ja-JP" altLang="en-US" sz="1108" dirty="0">
                <a:latin typeface="HGSｺﾞｼｯｸM" panose="020B0600000000000000" pitchFamily="50" charset="-128"/>
                <a:ea typeface="HGSｺﾞｼｯｸM" panose="020B0600000000000000" pitchFamily="50" charset="-128"/>
              </a:rPr>
              <a:t>堀松スポーツ行政研究所</a:t>
            </a:r>
            <a:endParaRPr kumimoji="1" lang="en-US" altLang="ja-JP" sz="1108" b="1" dirty="0">
              <a:latin typeface="HGSｺﾞｼｯｸM" panose="020B0600000000000000" pitchFamily="50" charset="-128"/>
              <a:ea typeface="HGSｺﾞｼｯｸM" panose="020B0600000000000000" pitchFamily="50" charset="-128"/>
            </a:endParaRPr>
          </a:p>
          <a:p>
            <a:endParaRPr kumimoji="1" lang="en-US" altLang="ja-JP" sz="1108" b="1" dirty="0">
              <a:latin typeface="HGSｺﾞｼｯｸM" panose="020B0600000000000000" pitchFamily="50" charset="-128"/>
              <a:ea typeface="HGSｺﾞｼｯｸM" panose="020B0600000000000000" pitchFamily="50" charset="-128"/>
            </a:endParaRPr>
          </a:p>
          <a:p>
            <a:r>
              <a:rPr kumimoji="1" lang="en-US" altLang="ja-JP" sz="1108" b="1" dirty="0">
                <a:latin typeface="HGSｺﾞｼｯｸM" panose="020B0600000000000000" pitchFamily="50" charset="-128"/>
                <a:ea typeface="HGSｺﾞｼｯｸM" panose="020B0600000000000000" pitchFamily="50" charset="-128"/>
              </a:rPr>
              <a:t>3</a:t>
            </a:r>
            <a:r>
              <a:rPr kumimoji="1" lang="ja-JP" altLang="en-US" sz="1108" b="1" dirty="0">
                <a:latin typeface="HGSｺﾞｼｯｸM" panose="020B0600000000000000" pitchFamily="50" charset="-128"/>
                <a:ea typeface="HGSｺﾞｼｯｸM" panose="020B0600000000000000" pitchFamily="50" charset="-128"/>
              </a:rPr>
              <a:t>　日時　　 </a:t>
            </a:r>
            <a:r>
              <a:rPr kumimoji="1" lang="ja-JP" altLang="en-US" sz="1108" dirty="0">
                <a:latin typeface="HGSｺﾞｼｯｸM" panose="020B0600000000000000" pitchFamily="50" charset="-128"/>
                <a:ea typeface="HGSｺﾞｼｯｸM" panose="020B0600000000000000" pitchFamily="50" charset="-128"/>
              </a:rPr>
              <a:t>下記のとおり</a:t>
            </a:r>
            <a:endParaRPr kumimoji="1" lang="en-US" altLang="ja-JP" sz="1108" dirty="0">
              <a:latin typeface="HGSｺﾞｼｯｸM" panose="020B0600000000000000" pitchFamily="50" charset="-128"/>
              <a:ea typeface="HGSｺﾞｼｯｸM" panose="020B0600000000000000" pitchFamily="50" charset="-128"/>
            </a:endParaRPr>
          </a:p>
          <a:p>
            <a:endParaRPr kumimoji="1" lang="en-US" altLang="ja-JP" sz="1108" b="1" dirty="0">
              <a:latin typeface="HGSｺﾞｼｯｸM" panose="020B0600000000000000" pitchFamily="50" charset="-128"/>
              <a:ea typeface="HGSｺﾞｼｯｸM" panose="020B0600000000000000" pitchFamily="50" charset="-128"/>
            </a:endParaRPr>
          </a:p>
          <a:p>
            <a:r>
              <a:rPr kumimoji="1" lang="en-US" altLang="ja-JP" sz="1108" b="1" dirty="0">
                <a:latin typeface="HGSｺﾞｼｯｸM" panose="020B0600000000000000" pitchFamily="50" charset="-128"/>
                <a:ea typeface="HGSｺﾞｼｯｸM" panose="020B0600000000000000" pitchFamily="50" charset="-128"/>
              </a:rPr>
              <a:t>4</a:t>
            </a:r>
            <a:r>
              <a:rPr kumimoji="1" lang="ja-JP" altLang="en-US" sz="1108" b="1" dirty="0">
                <a:latin typeface="HGSｺﾞｼｯｸM" panose="020B0600000000000000" pitchFamily="50" charset="-128"/>
                <a:ea typeface="HGSｺﾞｼｯｸM" panose="020B0600000000000000" pitchFamily="50" charset="-128"/>
              </a:rPr>
              <a:t>　会場</a:t>
            </a:r>
            <a:r>
              <a:rPr kumimoji="1" lang="ja-JP" altLang="en-US" sz="1108" dirty="0">
                <a:latin typeface="HGSｺﾞｼｯｸM" panose="020B0600000000000000" pitchFamily="50" charset="-128"/>
                <a:ea typeface="HGSｺﾞｼｯｸM" panose="020B0600000000000000" pitchFamily="50" charset="-128"/>
              </a:rPr>
              <a:t>　　 元気創造プラザ　</a:t>
            </a:r>
            <a:r>
              <a:rPr kumimoji="1" lang="en-US" altLang="ja-JP" sz="1108" dirty="0">
                <a:latin typeface="HGSｺﾞｼｯｸM" panose="020B0600000000000000" pitchFamily="50" charset="-128"/>
                <a:ea typeface="HGSｺﾞｼｯｸM" panose="020B0600000000000000" pitchFamily="50" charset="-128"/>
              </a:rPr>
              <a:t>4</a:t>
            </a:r>
            <a:r>
              <a:rPr kumimoji="1" lang="ja-JP" altLang="en-US" sz="1108" dirty="0">
                <a:latin typeface="HGSｺﾞｼｯｸM" panose="020B0600000000000000" pitchFamily="50" charset="-128"/>
                <a:ea typeface="HGSｺﾞｼｯｸM" panose="020B0600000000000000" pitchFamily="50" charset="-128"/>
              </a:rPr>
              <a:t>階ホール</a:t>
            </a:r>
            <a:endParaRPr kumimoji="1" lang="en-US" altLang="ja-JP" sz="1108" dirty="0">
              <a:latin typeface="HGSｺﾞｼｯｸM" panose="020B0600000000000000" pitchFamily="50" charset="-128"/>
              <a:ea typeface="HGSｺﾞｼｯｸM" panose="020B0600000000000000" pitchFamily="50" charset="-128"/>
            </a:endParaRPr>
          </a:p>
          <a:p>
            <a:endParaRPr kumimoji="1" lang="en-US" altLang="ja-JP" sz="1108" b="1" dirty="0">
              <a:latin typeface="HGSｺﾞｼｯｸM" panose="020B0600000000000000" pitchFamily="50" charset="-128"/>
              <a:ea typeface="HGSｺﾞｼｯｸM" panose="020B0600000000000000" pitchFamily="50" charset="-128"/>
            </a:endParaRPr>
          </a:p>
          <a:p>
            <a:r>
              <a:rPr kumimoji="1" lang="en-US" altLang="ja-JP" sz="1108" b="1" dirty="0">
                <a:latin typeface="HGSｺﾞｼｯｸM" panose="020B0600000000000000" pitchFamily="50" charset="-128"/>
                <a:ea typeface="HGSｺﾞｼｯｸM" panose="020B0600000000000000" pitchFamily="50" charset="-128"/>
              </a:rPr>
              <a:t>5</a:t>
            </a:r>
            <a:r>
              <a:rPr kumimoji="1" lang="ja-JP" altLang="en-US" sz="1108" b="1" dirty="0">
                <a:latin typeface="HGSｺﾞｼｯｸM" panose="020B0600000000000000" pitchFamily="50" charset="-128"/>
                <a:ea typeface="HGSｺﾞｼｯｸM" panose="020B0600000000000000" pitchFamily="50" charset="-128"/>
              </a:rPr>
              <a:t>　対象</a:t>
            </a:r>
            <a:r>
              <a:rPr kumimoji="1" lang="ja-JP" altLang="en-US" sz="1108" dirty="0">
                <a:latin typeface="HGSｺﾞｼｯｸM" panose="020B0600000000000000" pitchFamily="50" charset="-128"/>
                <a:ea typeface="HGSｺﾞｼｯｸM" panose="020B0600000000000000" pitchFamily="50" charset="-128"/>
              </a:rPr>
              <a:t>　　 ⑴　更新を希望する三鷹市スポーツ指導員登録者</a:t>
            </a:r>
            <a:endParaRPr kumimoji="1" lang="en-US" altLang="ja-JP" sz="1108" dirty="0">
              <a:latin typeface="HGSｺﾞｼｯｸM" panose="020B0600000000000000" pitchFamily="50" charset="-128"/>
              <a:ea typeface="HGSｺﾞｼｯｸM" panose="020B0600000000000000" pitchFamily="50" charset="-128"/>
            </a:endParaRPr>
          </a:p>
          <a:p>
            <a:r>
              <a:rPr kumimoji="1" lang="ja-JP" altLang="en-US" sz="1108" b="1" dirty="0">
                <a:latin typeface="HGSｺﾞｼｯｸM" panose="020B0600000000000000" pitchFamily="50" charset="-128"/>
                <a:ea typeface="HGSｺﾞｼｯｸM" panose="020B0600000000000000" pitchFamily="50" charset="-128"/>
              </a:rPr>
              <a:t>　　　　　　</a:t>
            </a:r>
            <a:r>
              <a:rPr kumimoji="1" lang="ja-JP" altLang="en-US" sz="1108" dirty="0">
                <a:latin typeface="HGSｺﾞｼｯｸM" panose="020B0600000000000000" pitchFamily="50" charset="-128"/>
                <a:ea typeface="HGSｺﾞｼｯｸM" panose="020B0600000000000000" pitchFamily="50" charset="-128"/>
              </a:rPr>
              <a:t>⑵　新規認定希望者は、各連盟・協会の指導員実技認定者と国・都その他スポーツ協会</a:t>
            </a:r>
            <a:endParaRPr kumimoji="1" lang="en-US" altLang="ja-JP" sz="1108" dirty="0">
              <a:latin typeface="HGSｺﾞｼｯｸM" panose="020B0600000000000000" pitchFamily="50" charset="-128"/>
              <a:ea typeface="HGSｺﾞｼｯｸM" panose="020B0600000000000000" pitchFamily="50" charset="-128"/>
            </a:endParaRPr>
          </a:p>
          <a:p>
            <a:r>
              <a:rPr kumimoji="1" lang="ja-JP" altLang="en-US" sz="1108" dirty="0">
                <a:latin typeface="HGSｺﾞｼｯｸM" panose="020B0600000000000000" pitchFamily="50" charset="-128"/>
                <a:ea typeface="HGSｺﾞｼｯｸM" panose="020B0600000000000000" pitchFamily="50" charset="-128"/>
              </a:rPr>
              <a:t>　　　　　　　　加盟団体が認定、推薦した方及びスポーツ協会未加盟団体または個人で資格認定を</a:t>
            </a:r>
            <a:endParaRPr kumimoji="1" lang="en-US" altLang="ja-JP" sz="1108" dirty="0">
              <a:latin typeface="HGSｺﾞｼｯｸM" panose="020B0600000000000000" pitchFamily="50" charset="-128"/>
              <a:ea typeface="HGSｺﾞｼｯｸM" panose="020B0600000000000000" pitchFamily="50" charset="-128"/>
            </a:endParaRPr>
          </a:p>
          <a:p>
            <a:r>
              <a:rPr kumimoji="1" lang="ja-JP" altLang="en-US" sz="1108" dirty="0">
                <a:latin typeface="HGSｺﾞｼｯｸM" panose="020B0600000000000000" pitchFamily="50" charset="-128"/>
                <a:ea typeface="HGSｺﾞｼｯｸM" panose="020B0600000000000000" pitchFamily="50" charset="-128"/>
              </a:rPr>
              <a:t>　　　　　　　　取得したい方でスポーツ協会常任理事が推薦した方</a:t>
            </a:r>
            <a:endParaRPr kumimoji="1" lang="en-US" altLang="ja-JP" sz="1108" dirty="0">
              <a:latin typeface="HGSｺﾞｼｯｸM" panose="020B0600000000000000" pitchFamily="50" charset="-128"/>
              <a:ea typeface="HGSｺﾞｼｯｸM" panose="020B0600000000000000" pitchFamily="50" charset="-128"/>
            </a:endParaRPr>
          </a:p>
          <a:p>
            <a:r>
              <a:rPr kumimoji="1" lang="en-US" altLang="ja-JP" sz="1108" b="1" dirty="0">
                <a:latin typeface="HGSｺﾞｼｯｸM" panose="020B0600000000000000" pitchFamily="50" charset="-128"/>
                <a:ea typeface="HGSｺﾞｼｯｸM" panose="020B0600000000000000" pitchFamily="50" charset="-128"/>
              </a:rPr>
              <a:t>6</a:t>
            </a:r>
            <a:r>
              <a:rPr kumimoji="1" lang="ja-JP" altLang="en-US" sz="1108" b="1" dirty="0">
                <a:latin typeface="HGSｺﾞｼｯｸM" panose="020B0600000000000000" pitchFamily="50" charset="-128"/>
                <a:ea typeface="HGSｺﾞｼｯｸM" panose="020B0600000000000000" pitchFamily="50" charset="-128"/>
              </a:rPr>
              <a:t>　内容及び講師等</a:t>
            </a:r>
            <a:endParaRPr kumimoji="1" lang="en-US" altLang="ja-JP" sz="1108" b="1" dirty="0">
              <a:latin typeface="HGSｺﾞｼｯｸM" panose="020B0600000000000000" pitchFamily="50" charset="-128"/>
              <a:ea typeface="HGSｺﾞｼｯｸM" panose="020B0600000000000000" pitchFamily="50" charset="-128"/>
            </a:endParaRPr>
          </a:p>
          <a:p>
            <a:r>
              <a:rPr kumimoji="1" lang="ja-JP" altLang="en-US" sz="903" dirty="0"/>
              <a:t>　　　　</a:t>
            </a:r>
          </a:p>
        </p:txBody>
      </p:sp>
      <p:graphicFrame>
        <p:nvGraphicFramePr>
          <p:cNvPr id="11" name="表 10">
            <a:extLst>
              <a:ext uri="{FF2B5EF4-FFF2-40B4-BE49-F238E27FC236}">
                <a16:creationId xmlns:a16="http://schemas.microsoft.com/office/drawing/2014/main" id="{EEBC039E-ABEC-41E8-A01C-21ED89DFE5B3}"/>
              </a:ext>
            </a:extLst>
          </p:cNvPr>
          <p:cNvGraphicFramePr>
            <a:graphicFrameLocks noGrp="1"/>
          </p:cNvGraphicFramePr>
          <p:nvPr>
            <p:extLst>
              <p:ext uri="{D42A27DB-BD31-4B8C-83A1-F6EECF244321}">
                <p14:modId xmlns:p14="http://schemas.microsoft.com/office/powerpoint/2010/main" val="3106134714"/>
              </p:ext>
            </p:extLst>
          </p:nvPr>
        </p:nvGraphicFramePr>
        <p:xfrm>
          <a:off x="280372" y="3848829"/>
          <a:ext cx="6320454" cy="2458478"/>
        </p:xfrm>
        <a:graphic>
          <a:graphicData uri="http://schemas.openxmlformats.org/drawingml/2006/table">
            <a:tbl>
              <a:tblPr firstRow="1" firstCol="1" bandRow="1">
                <a:tableStyleId>{5940675A-B579-460E-94D1-54222C63F5DA}</a:tableStyleId>
              </a:tblPr>
              <a:tblGrid>
                <a:gridCol w="509870">
                  <a:extLst>
                    <a:ext uri="{9D8B030D-6E8A-4147-A177-3AD203B41FA5}">
                      <a16:colId xmlns:a16="http://schemas.microsoft.com/office/drawing/2014/main" val="1273808785"/>
                    </a:ext>
                  </a:extLst>
                </a:gridCol>
                <a:gridCol w="1253868">
                  <a:extLst>
                    <a:ext uri="{9D8B030D-6E8A-4147-A177-3AD203B41FA5}">
                      <a16:colId xmlns:a16="http://schemas.microsoft.com/office/drawing/2014/main" val="2102497808"/>
                    </a:ext>
                  </a:extLst>
                </a:gridCol>
                <a:gridCol w="883679">
                  <a:extLst>
                    <a:ext uri="{9D8B030D-6E8A-4147-A177-3AD203B41FA5}">
                      <a16:colId xmlns:a16="http://schemas.microsoft.com/office/drawing/2014/main" val="2097422696"/>
                    </a:ext>
                  </a:extLst>
                </a:gridCol>
                <a:gridCol w="1856185">
                  <a:extLst>
                    <a:ext uri="{9D8B030D-6E8A-4147-A177-3AD203B41FA5}">
                      <a16:colId xmlns:a16="http://schemas.microsoft.com/office/drawing/2014/main" val="3378580386"/>
                    </a:ext>
                  </a:extLst>
                </a:gridCol>
                <a:gridCol w="1816852">
                  <a:extLst>
                    <a:ext uri="{9D8B030D-6E8A-4147-A177-3AD203B41FA5}">
                      <a16:colId xmlns:a16="http://schemas.microsoft.com/office/drawing/2014/main" val="1145833694"/>
                    </a:ext>
                  </a:extLst>
                </a:gridCol>
              </a:tblGrid>
              <a:tr h="0">
                <a:tc>
                  <a:txBody>
                    <a:bodyPr/>
                    <a:lstStyle/>
                    <a:p>
                      <a:pPr algn="ctr"/>
                      <a:r>
                        <a:rPr lang="ja-JP" sz="1050" b="1" kern="100" dirty="0">
                          <a:effectLst/>
                          <a:latin typeface="HGPｺﾞｼｯｸM" panose="020B0600000000000000" pitchFamily="50" charset="-128"/>
                          <a:ea typeface="HGPｺﾞｼｯｸM" panose="020B0600000000000000" pitchFamily="50" charset="-128"/>
                        </a:rPr>
                        <a:t>回</a:t>
                      </a:r>
                      <a:endParaRPr lang="ja-JP" sz="1050" b="1" kern="100" dirty="0">
                        <a:effectLst/>
                        <a:latin typeface="HGPｺﾞｼｯｸM" panose="020B0600000000000000" pitchFamily="50" charset="-128"/>
                        <a:ea typeface="HGPｺﾞｼｯｸM" panose="020B0600000000000000" pitchFamily="50" charset="-128"/>
                        <a:cs typeface="Times New Roman" panose="02020603050405020304" pitchFamily="18" charset="0"/>
                      </a:endParaRPr>
                    </a:p>
                  </a:txBody>
                  <a:tcPr marL="68580" marR="68580" marT="0" marB="0" anchor="ctr"/>
                </a:tc>
                <a:tc>
                  <a:txBody>
                    <a:bodyPr/>
                    <a:lstStyle/>
                    <a:p>
                      <a:pPr algn="ctr"/>
                      <a:r>
                        <a:rPr lang="ja-JP" sz="1050" b="1" kern="100" dirty="0">
                          <a:effectLst/>
                          <a:latin typeface="HGPｺﾞｼｯｸM" panose="020B0600000000000000" pitchFamily="50" charset="-128"/>
                          <a:ea typeface="HGPｺﾞｼｯｸM" panose="020B0600000000000000" pitchFamily="50" charset="-128"/>
                        </a:rPr>
                        <a:t>期　日</a:t>
                      </a:r>
                      <a:endParaRPr lang="ja-JP" sz="1050" b="1" kern="100" dirty="0">
                        <a:effectLst/>
                        <a:latin typeface="HGPｺﾞｼｯｸM" panose="020B0600000000000000" pitchFamily="50" charset="-128"/>
                        <a:ea typeface="HGPｺﾞｼｯｸM" panose="020B0600000000000000" pitchFamily="50" charset="-128"/>
                        <a:cs typeface="Times New Roman" panose="02020603050405020304" pitchFamily="18" charset="0"/>
                      </a:endParaRPr>
                    </a:p>
                  </a:txBody>
                  <a:tcPr marL="68580" marR="68580" marT="0" marB="0" anchor="ctr"/>
                </a:tc>
                <a:tc>
                  <a:txBody>
                    <a:bodyPr/>
                    <a:lstStyle/>
                    <a:p>
                      <a:pPr algn="ctr"/>
                      <a:r>
                        <a:rPr lang="ja-JP" sz="1050" b="1" kern="100" dirty="0">
                          <a:effectLst/>
                          <a:latin typeface="HGPｺﾞｼｯｸM" panose="020B0600000000000000" pitchFamily="50" charset="-128"/>
                          <a:ea typeface="HGPｺﾞｼｯｸM" panose="020B0600000000000000" pitchFamily="50" charset="-128"/>
                        </a:rPr>
                        <a:t>時　間</a:t>
                      </a:r>
                      <a:endParaRPr lang="ja-JP" sz="1050" b="1" kern="100" dirty="0">
                        <a:effectLst/>
                        <a:latin typeface="HGPｺﾞｼｯｸM" panose="020B0600000000000000" pitchFamily="50" charset="-128"/>
                        <a:ea typeface="HGPｺﾞｼｯｸM" panose="020B0600000000000000" pitchFamily="50" charset="-128"/>
                        <a:cs typeface="Times New Roman" panose="02020603050405020304" pitchFamily="18" charset="0"/>
                      </a:endParaRPr>
                    </a:p>
                  </a:txBody>
                  <a:tcPr marL="68580" marR="68580" marT="0" marB="0" anchor="ctr"/>
                </a:tc>
                <a:tc>
                  <a:txBody>
                    <a:bodyPr/>
                    <a:lstStyle/>
                    <a:p>
                      <a:pPr algn="ctr"/>
                      <a:r>
                        <a:rPr lang="ja-JP" sz="1050" b="1" kern="100" dirty="0">
                          <a:effectLst/>
                          <a:latin typeface="HGPｺﾞｼｯｸM" panose="020B0600000000000000" pitchFamily="50" charset="-128"/>
                          <a:ea typeface="HGPｺﾞｼｯｸM" panose="020B0600000000000000" pitchFamily="50" charset="-128"/>
                        </a:rPr>
                        <a:t>内　　容</a:t>
                      </a:r>
                      <a:endParaRPr lang="ja-JP" sz="1050" b="1" kern="100" dirty="0">
                        <a:effectLst/>
                        <a:latin typeface="HGPｺﾞｼｯｸM" panose="020B0600000000000000" pitchFamily="50" charset="-128"/>
                        <a:ea typeface="HGPｺﾞｼｯｸM" panose="020B0600000000000000" pitchFamily="50" charset="-128"/>
                        <a:cs typeface="Times New Roman" panose="02020603050405020304" pitchFamily="18" charset="0"/>
                      </a:endParaRPr>
                    </a:p>
                  </a:txBody>
                  <a:tcPr marL="68580" marR="68580" marT="0" marB="0" anchor="ctr"/>
                </a:tc>
                <a:tc>
                  <a:txBody>
                    <a:bodyPr/>
                    <a:lstStyle/>
                    <a:p>
                      <a:pPr algn="ctr"/>
                      <a:r>
                        <a:rPr lang="ja-JP" sz="1050" b="1" kern="100" dirty="0">
                          <a:effectLst/>
                          <a:latin typeface="HGPｺﾞｼｯｸM" panose="020B0600000000000000" pitchFamily="50" charset="-128"/>
                          <a:ea typeface="HGPｺﾞｼｯｸM" panose="020B0600000000000000" pitchFamily="50" charset="-128"/>
                        </a:rPr>
                        <a:t>講</a:t>
                      </a:r>
                      <a:r>
                        <a:rPr lang="en-US" altLang="ja-JP" sz="1050" b="1" kern="100" dirty="0">
                          <a:effectLst/>
                          <a:latin typeface="HGPｺﾞｼｯｸM" panose="020B0600000000000000" pitchFamily="50" charset="-128"/>
                          <a:ea typeface="HGPｺﾞｼｯｸM" panose="020B0600000000000000" pitchFamily="50" charset="-128"/>
                        </a:rPr>
                        <a:t>       </a:t>
                      </a:r>
                      <a:r>
                        <a:rPr lang="ja-JP" sz="1050" b="1" kern="100" dirty="0">
                          <a:effectLst/>
                          <a:latin typeface="HGPｺﾞｼｯｸM" panose="020B0600000000000000" pitchFamily="50" charset="-128"/>
                          <a:ea typeface="HGPｺﾞｼｯｸM" panose="020B0600000000000000" pitchFamily="50" charset="-128"/>
                        </a:rPr>
                        <a:t>師</a:t>
                      </a:r>
                      <a:endParaRPr lang="ja-JP" sz="1050" b="1" kern="100" dirty="0">
                        <a:effectLst/>
                        <a:latin typeface="HGPｺﾞｼｯｸM" panose="020B0600000000000000" pitchFamily="50" charset="-128"/>
                        <a:ea typeface="HGPｺﾞｼｯｸM" panose="020B0600000000000000" pitchFamily="50" charset="-128"/>
                        <a:cs typeface="Times New Roman" panose="02020603050405020304" pitchFamily="18" charset="0"/>
                      </a:endParaRPr>
                    </a:p>
                  </a:txBody>
                  <a:tcPr marL="68580" marR="68580" marT="0" marB="0" anchor="ctr"/>
                </a:tc>
                <a:extLst>
                  <a:ext uri="{0D108BD9-81ED-4DB2-BD59-A6C34878D82A}">
                    <a16:rowId xmlns:a16="http://schemas.microsoft.com/office/drawing/2014/main" val="1511753030"/>
                  </a:ext>
                </a:extLst>
              </a:tr>
              <a:tr h="733778">
                <a:tc>
                  <a:txBody>
                    <a:bodyPr/>
                    <a:lstStyle/>
                    <a:p>
                      <a:pPr algn="ctr"/>
                      <a:endParaRPr lang="en-US" altLang="ja-JP" sz="900" b="1" kern="100" dirty="0">
                        <a:effectLst/>
                        <a:latin typeface="HGPｺﾞｼｯｸM" panose="020B0600000000000000" pitchFamily="50" charset="-128"/>
                        <a:ea typeface="HGPｺﾞｼｯｸM" panose="020B0600000000000000" pitchFamily="50" charset="-128"/>
                      </a:endParaRPr>
                    </a:p>
                    <a:p>
                      <a:pPr algn="ctr"/>
                      <a:r>
                        <a:rPr lang="ja-JP" sz="900" b="1" kern="100" dirty="0">
                          <a:effectLst/>
                          <a:latin typeface="HGPｺﾞｼｯｸM" panose="020B0600000000000000" pitchFamily="50" charset="-128"/>
                          <a:ea typeface="HGPｺﾞｼｯｸM" panose="020B0600000000000000" pitchFamily="50" charset="-128"/>
                        </a:rPr>
                        <a:t>第</a:t>
                      </a:r>
                      <a:r>
                        <a:rPr lang="en-US" sz="900" b="1" kern="100" dirty="0">
                          <a:effectLst/>
                          <a:latin typeface="HGPｺﾞｼｯｸM" panose="020B0600000000000000" pitchFamily="50" charset="-128"/>
                          <a:ea typeface="HGPｺﾞｼｯｸM" panose="020B0600000000000000" pitchFamily="50" charset="-128"/>
                        </a:rPr>
                        <a:t>1</a:t>
                      </a:r>
                      <a:r>
                        <a:rPr lang="ja-JP" sz="900" b="1" kern="100" dirty="0">
                          <a:effectLst/>
                          <a:latin typeface="HGPｺﾞｼｯｸM" panose="020B0600000000000000" pitchFamily="50" charset="-128"/>
                          <a:ea typeface="HGPｺﾞｼｯｸM" panose="020B0600000000000000" pitchFamily="50" charset="-128"/>
                        </a:rPr>
                        <a:t>回</a:t>
                      </a:r>
                      <a:endParaRPr lang="en-US" altLang="ja-JP" sz="900" b="1" kern="100" dirty="0">
                        <a:effectLst/>
                        <a:latin typeface="HGPｺﾞｼｯｸM" panose="020B0600000000000000" pitchFamily="50" charset="-128"/>
                        <a:ea typeface="HGPｺﾞｼｯｸM" panose="020B0600000000000000" pitchFamily="50" charset="-128"/>
                      </a:endParaRPr>
                    </a:p>
                    <a:p>
                      <a:pPr algn="ctr"/>
                      <a:r>
                        <a:rPr lang="ja-JP" altLang="en-US" sz="900" b="1" kern="100" dirty="0">
                          <a:effectLst/>
                          <a:latin typeface="HGPｺﾞｼｯｸM" panose="020B0600000000000000" pitchFamily="50" charset="-128"/>
                          <a:ea typeface="HGPｺﾞｼｯｸM" panose="020B0600000000000000" pitchFamily="50" charset="-128"/>
                        </a:rPr>
                        <a:t>講習会</a:t>
                      </a:r>
                      <a:endParaRPr lang="ja-JP" sz="900" b="1" kern="100" dirty="0">
                        <a:effectLst/>
                        <a:latin typeface="HGPｺﾞｼｯｸM" panose="020B0600000000000000" pitchFamily="50" charset="-128"/>
                        <a:ea typeface="HGPｺﾞｼｯｸM" panose="020B0600000000000000" pitchFamily="50" charset="-128"/>
                      </a:endParaRPr>
                    </a:p>
                    <a:p>
                      <a:pPr algn="just"/>
                      <a:r>
                        <a:rPr lang="en-US" sz="900" b="1" kern="100" dirty="0">
                          <a:effectLst/>
                          <a:latin typeface="HGPｺﾞｼｯｸM" panose="020B0600000000000000" pitchFamily="50" charset="-128"/>
                          <a:ea typeface="HGPｺﾞｼｯｸM" panose="020B0600000000000000" pitchFamily="50" charset="-128"/>
                        </a:rPr>
                        <a:t> </a:t>
                      </a:r>
                      <a:endParaRPr lang="ja-JP" sz="900" b="1" kern="100" dirty="0">
                        <a:effectLst/>
                        <a:latin typeface="HGPｺﾞｼｯｸM" panose="020B0600000000000000" pitchFamily="50" charset="-128"/>
                        <a:ea typeface="HGPｺﾞｼｯｸM" panose="020B0600000000000000" pitchFamily="50" charset="-128"/>
                        <a:cs typeface="Times New Roman" panose="02020603050405020304" pitchFamily="18" charset="0"/>
                      </a:endParaRPr>
                    </a:p>
                  </a:txBody>
                  <a:tcPr marL="68580" marR="68580" marT="0" marB="0"/>
                </a:tc>
                <a:tc>
                  <a:txBody>
                    <a:bodyPr/>
                    <a:lstStyle/>
                    <a:p>
                      <a:pPr algn="just"/>
                      <a:endParaRPr lang="en-US" altLang="ja-JP" sz="800" b="1" kern="100" dirty="0">
                        <a:effectLst/>
                        <a:latin typeface="HGPｺﾞｼｯｸM" panose="020B0600000000000000" pitchFamily="50" charset="-128"/>
                        <a:ea typeface="HGPｺﾞｼｯｸM" panose="020B0600000000000000" pitchFamily="50" charset="-128"/>
                      </a:endParaRPr>
                    </a:p>
                    <a:p>
                      <a:pPr algn="just"/>
                      <a:r>
                        <a:rPr lang="ja-JP" sz="900" b="1" kern="100" dirty="0">
                          <a:effectLst/>
                          <a:latin typeface="HGPｺﾞｼｯｸM" panose="020B0600000000000000" pitchFamily="50" charset="-128"/>
                          <a:ea typeface="HGPｺﾞｼｯｸM" panose="020B0600000000000000" pitchFamily="50" charset="-128"/>
                        </a:rPr>
                        <a:t>令和</a:t>
                      </a:r>
                      <a:r>
                        <a:rPr lang="en-US" altLang="ja-JP" sz="900" b="1" kern="100" dirty="0">
                          <a:effectLst/>
                          <a:latin typeface="HGPｺﾞｼｯｸM" panose="020B0600000000000000" pitchFamily="50" charset="-128"/>
                          <a:ea typeface="HGPｺﾞｼｯｸM" panose="020B0600000000000000" pitchFamily="50" charset="-128"/>
                        </a:rPr>
                        <a:t>7</a:t>
                      </a:r>
                      <a:r>
                        <a:rPr lang="ja-JP" sz="900" b="1" kern="100" dirty="0">
                          <a:effectLst/>
                          <a:latin typeface="HGPｺﾞｼｯｸM" panose="020B0600000000000000" pitchFamily="50" charset="-128"/>
                          <a:ea typeface="HGPｺﾞｼｯｸM" panose="020B0600000000000000" pitchFamily="50" charset="-128"/>
                        </a:rPr>
                        <a:t>年</a:t>
                      </a:r>
                      <a:r>
                        <a:rPr lang="en-US" altLang="ja-JP" sz="900" b="1" kern="100" dirty="0">
                          <a:effectLst/>
                          <a:latin typeface="HGPｺﾞｼｯｸM" panose="020B0600000000000000" pitchFamily="50" charset="-128"/>
                          <a:ea typeface="HGPｺﾞｼｯｸM" panose="020B0600000000000000" pitchFamily="50" charset="-128"/>
                        </a:rPr>
                        <a:t>1</a:t>
                      </a:r>
                      <a:r>
                        <a:rPr lang="ja-JP" sz="900" b="1" kern="100" dirty="0">
                          <a:effectLst/>
                          <a:latin typeface="HGPｺﾞｼｯｸM" panose="020B0600000000000000" pitchFamily="50" charset="-128"/>
                          <a:ea typeface="HGPｺﾞｼｯｸM" panose="020B0600000000000000" pitchFamily="50" charset="-128"/>
                        </a:rPr>
                        <a:t>月</a:t>
                      </a:r>
                      <a:r>
                        <a:rPr lang="en-US" altLang="ja-JP" sz="900" b="1" kern="100" dirty="0">
                          <a:effectLst/>
                          <a:latin typeface="HGPｺﾞｼｯｸM" panose="020B0600000000000000" pitchFamily="50" charset="-128"/>
                          <a:ea typeface="HGPｺﾞｼｯｸM" panose="020B0600000000000000" pitchFamily="50" charset="-128"/>
                        </a:rPr>
                        <a:t>25</a:t>
                      </a:r>
                      <a:r>
                        <a:rPr lang="ja-JP" sz="900" b="1" kern="100" dirty="0">
                          <a:effectLst/>
                          <a:latin typeface="HGPｺﾞｼｯｸM" panose="020B0600000000000000" pitchFamily="50" charset="-128"/>
                          <a:ea typeface="HGPｺﾞｼｯｸM" panose="020B0600000000000000" pitchFamily="50" charset="-128"/>
                        </a:rPr>
                        <a:t>日</a:t>
                      </a:r>
                      <a:r>
                        <a:rPr lang="ja-JP" sz="800" b="1" kern="100" dirty="0">
                          <a:effectLst/>
                          <a:latin typeface="HGPｺﾞｼｯｸM" panose="020B0600000000000000" pitchFamily="50" charset="-128"/>
                          <a:ea typeface="HGPｺﾞｼｯｸM" panose="020B0600000000000000" pitchFamily="50" charset="-128"/>
                        </a:rPr>
                        <a:t>（</a:t>
                      </a:r>
                      <a:r>
                        <a:rPr lang="ja-JP" altLang="en-US" sz="800" b="1" kern="100" dirty="0">
                          <a:effectLst/>
                          <a:latin typeface="HGPｺﾞｼｯｸM" panose="020B0600000000000000" pitchFamily="50" charset="-128"/>
                          <a:ea typeface="HGPｺﾞｼｯｸM" panose="020B0600000000000000" pitchFamily="50" charset="-128"/>
                        </a:rPr>
                        <a:t>土</a:t>
                      </a:r>
                      <a:r>
                        <a:rPr lang="ja-JP" sz="800" b="1" kern="100" dirty="0">
                          <a:effectLst/>
                          <a:latin typeface="HGPｺﾞｼｯｸM" panose="020B0600000000000000" pitchFamily="50" charset="-128"/>
                          <a:ea typeface="HGPｺﾞｼｯｸM" panose="020B0600000000000000" pitchFamily="50" charset="-128"/>
                        </a:rPr>
                        <a:t>）</a:t>
                      </a:r>
                    </a:p>
                    <a:p>
                      <a:pPr algn="just"/>
                      <a:r>
                        <a:rPr lang="ja-JP" sz="800" b="1" kern="100" dirty="0">
                          <a:effectLst/>
                          <a:latin typeface="HGPｺﾞｼｯｸM" panose="020B0600000000000000" pitchFamily="50" charset="-128"/>
                          <a:ea typeface="HGPｺﾞｼｯｸM" panose="020B0600000000000000" pitchFamily="50" charset="-128"/>
                        </a:rPr>
                        <a:t>元気創造プラザ</a:t>
                      </a:r>
                      <a:r>
                        <a:rPr lang="en-US" sz="800" b="1" kern="100" dirty="0">
                          <a:effectLst/>
                          <a:latin typeface="HGPｺﾞｼｯｸM" panose="020B0600000000000000" pitchFamily="50" charset="-128"/>
                          <a:ea typeface="HGPｺﾞｼｯｸM" panose="020B0600000000000000" pitchFamily="50" charset="-128"/>
                        </a:rPr>
                        <a:t>4</a:t>
                      </a:r>
                      <a:r>
                        <a:rPr lang="ja-JP" sz="800" b="1" kern="100" dirty="0">
                          <a:effectLst/>
                          <a:latin typeface="HGPｺﾞｼｯｸM" panose="020B0600000000000000" pitchFamily="50" charset="-128"/>
                          <a:ea typeface="HGPｺﾞｼｯｸM" panose="020B0600000000000000" pitchFamily="50" charset="-128"/>
                        </a:rPr>
                        <a:t>階</a:t>
                      </a:r>
                      <a:endParaRPr lang="en-US" altLang="ja-JP" sz="800" b="1" kern="100" dirty="0">
                        <a:effectLst/>
                        <a:latin typeface="HGPｺﾞｼｯｸM" panose="020B0600000000000000" pitchFamily="50" charset="-128"/>
                        <a:ea typeface="HGPｺﾞｼｯｸM" panose="020B0600000000000000" pitchFamily="50" charset="-128"/>
                      </a:endParaRPr>
                    </a:p>
                    <a:p>
                      <a:pPr algn="just"/>
                      <a:r>
                        <a:rPr lang="ja-JP" sz="800" b="1" kern="100" dirty="0">
                          <a:effectLst/>
                          <a:latin typeface="HGPｺﾞｼｯｸM" panose="020B0600000000000000" pitchFamily="50" charset="-128"/>
                          <a:ea typeface="HGPｺﾞｼｯｸM" panose="020B0600000000000000" pitchFamily="50" charset="-128"/>
                        </a:rPr>
                        <a:t>ホール</a:t>
                      </a:r>
                      <a:endParaRPr lang="ja-JP" sz="800" b="1" kern="100" dirty="0">
                        <a:effectLst/>
                        <a:latin typeface="HGPｺﾞｼｯｸM" panose="020B0600000000000000" pitchFamily="50" charset="-128"/>
                        <a:ea typeface="HGPｺﾞｼｯｸM" panose="020B0600000000000000" pitchFamily="50" charset="-128"/>
                        <a:cs typeface="Times New Roman" panose="02020603050405020304" pitchFamily="18" charset="0"/>
                      </a:endParaRPr>
                    </a:p>
                  </a:txBody>
                  <a:tcPr marL="68580" marR="68580" marT="0" marB="0"/>
                </a:tc>
                <a:tc>
                  <a:txBody>
                    <a:bodyPr/>
                    <a:lstStyle/>
                    <a:p>
                      <a:pPr algn="just"/>
                      <a:endParaRPr lang="en-US" altLang="ja-JP" sz="800" b="1" kern="100" dirty="0">
                        <a:effectLst/>
                        <a:latin typeface="HGPｺﾞｼｯｸM" panose="020B0600000000000000" pitchFamily="50" charset="-128"/>
                        <a:ea typeface="HGPｺﾞｼｯｸM" panose="020B0600000000000000" pitchFamily="50" charset="-128"/>
                      </a:endParaRPr>
                    </a:p>
                    <a:p>
                      <a:pPr algn="just"/>
                      <a:r>
                        <a:rPr lang="ja-JP" sz="800" b="1" kern="100" dirty="0">
                          <a:effectLst/>
                          <a:latin typeface="HGPｺﾞｼｯｸM" panose="020B0600000000000000" pitchFamily="50" charset="-128"/>
                          <a:ea typeface="HGPｺﾞｼｯｸM" panose="020B0600000000000000" pitchFamily="50" charset="-128"/>
                        </a:rPr>
                        <a:t>午後</a:t>
                      </a:r>
                      <a:r>
                        <a:rPr lang="en-US" altLang="ja-JP" sz="800" b="1" kern="100" dirty="0">
                          <a:effectLst/>
                          <a:latin typeface="HGPｺﾞｼｯｸM" panose="020B0600000000000000" pitchFamily="50" charset="-128"/>
                          <a:ea typeface="HGPｺﾞｼｯｸM" panose="020B0600000000000000" pitchFamily="50" charset="-128"/>
                        </a:rPr>
                        <a:t>1</a:t>
                      </a:r>
                      <a:r>
                        <a:rPr lang="ja-JP" sz="800" b="1" kern="100" dirty="0">
                          <a:effectLst/>
                          <a:latin typeface="HGPｺﾞｼｯｸM" panose="020B0600000000000000" pitchFamily="50" charset="-128"/>
                          <a:ea typeface="HGPｺﾞｼｯｸM" panose="020B0600000000000000" pitchFamily="50" charset="-128"/>
                        </a:rPr>
                        <a:t>時</a:t>
                      </a:r>
                      <a:r>
                        <a:rPr lang="en-US" sz="800" b="1" kern="100" dirty="0">
                          <a:effectLst/>
                          <a:latin typeface="HGPｺﾞｼｯｸM" panose="020B0600000000000000" pitchFamily="50" charset="-128"/>
                          <a:ea typeface="HGPｺﾞｼｯｸM" panose="020B0600000000000000" pitchFamily="50" charset="-128"/>
                        </a:rPr>
                        <a:t>30</a:t>
                      </a:r>
                      <a:r>
                        <a:rPr lang="ja-JP" sz="800" b="1" kern="100" dirty="0">
                          <a:effectLst/>
                          <a:latin typeface="HGPｺﾞｼｯｸM" panose="020B0600000000000000" pitchFamily="50" charset="-128"/>
                          <a:ea typeface="HGPｺﾞｼｯｸM" panose="020B0600000000000000" pitchFamily="50" charset="-128"/>
                        </a:rPr>
                        <a:t>分</a:t>
                      </a:r>
                      <a:endParaRPr lang="ja-JP" sz="900" b="1" kern="100" dirty="0">
                        <a:effectLst/>
                        <a:latin typeface="HGPｺﾞｼｯｸM" panose="020B0600000000000000" pitchFamily="50" charset="-128"/>
                        <a:ea typeface="HGPｺﾞｼｯｸM" panose="020B0600000000000000" pitchFamily="50" charset="-128"/>
                      </a:endParaRPr>
                    </a:p>
                    <a:p>
                      <a:pPr algn="just"/>
                      <a:r>
                        <a:rPr lang="ja-JP" sz="800" b="1" kern="100" dirty="0">
                          <a:effectLst/>
                          <a:latin typeface="HGPｺﾞｼｯｸM" panose="020B0600000000000000" pitchFamily="50" charset="-128"/>
                          <a:ea typeface="HGPｺﾞｼｯｸM" panose="020B0600000000000000" pitchFamily="50" charset="-128"/>
                        </a:rPr>
                        <a:t>～午後</a:t>
                      </a:r>
                      <a:r>
                        <a:rPr lang="en-US" altLang="ja-JP" sz="800" b="1" kern="100" dirty="0">
                          <a:effectLst/>
                          <a:latin typeface="HGPｺﾞｼｯｸM" panose="020B0600000000000000" pitchFamily="50" charset="-128"/>
                          <a:ea typeface="HGPｺﾞｼｯｸM" panose="020B0600000000000000" pitchFamily="50" charset="-128"/>
                        </a:rPr>
                        <a:t>3</a:t>
                      </a:r>
                      <a:r>
                        <a:rPr lang="ja-JP" sz="800" b="1" kern="100" dirty="0">
                          <a:effectLst/>
                          <a:latin typeface="HGPｺﾞｼｯｸM" panose="020B0600000000000000" pitchFamily="50" charset="-128"/>
                          <a:ea typeface="HGPｺﾞｼｯｸM" panose="020B0600000000000000" pitchFamily="50" charset="-128"/>
                        </a:rPr>
                        <a:t>時</a:t>
                      </a:r>
                      <a:r>
                        <a:rPr lang="en-US" sz="800" b="1" kern="100" dirty="0">
                          <a:effectLst/>
                          <a:latin typeface="HGPｺﾞｼｯｸM" panose="020B0600000000000000" pitchFamily="50" charset="-128"/>
                          <a:ea typeface="HGPｺﾞｼｯｸM" panose="020B0600000000000000" pitchFamily="50" charset="-128"/>
                        </a:rPr>
                        <a:t>00</a:t>
                      </a:r>
                      <a:r>
                        <a:rPr lang="ja-JP" sz="800" b="1" kern="100" dirty="0">
                          <a:effectLst/>
                          <a:latin typeface="HGPｺﾞｼｯｸM" panose="020B0600000000000000" pitchFamily="50" charset="-128"/>
                          <a:ea typeface="HGPｺﾞｼｯｸM" panose="020B0600000000000000" pitchFamily="50" charset="-128"/>
                        </a:rPr>
                        <a:t>分</a:t>
                      </a:r>
                      <a:endParaRPr lang="ja-JP" sz="900" b="1" kern="100" dirty="0">
                        <a:effectLst/>
                        <a:latin typeface="HGPｺﾞｼｯｸM" panose="020B0600000000000000" pitchFamily="50" charset="-128"/>
                        <a:ea typeface="HGPｺﾞｼｯｸM" panose="020B0600000000000000" pitchFamily="50" charset="-128"/>
                        <a:cs typeface="Times New Roman" panose="02020603050405020304" pitchFamily="18" charset="0"/>
                      </a:endParaRPr>
                    </a:p>
                  </a:txBody>
                  <a:tcPr marL="68580" marR="68580" marT="0" marB="0"/>
                </a:tc>
                <a:tc>
                  <a:txBody>
                    <a:bodyPr/>
                    <a:lstStyle/>
                    <a:p>
                      <a:pPr algn="just"/>
                      <a:r>
                        <a:rPr lang="ja-JP" altLang="en-US" sz="1100" b="1" kern="100" dirty="0">
                          <a:effectLst/>
                          <a:latin typeface="HGPｺﾞｼｯｸM" panose="020B0600000000000000" pitchFamily="50" charset="-128"/>
                          <a:ea typeface="HGPｺﾞｼｯｸM" panose="020B0600000000000000" pitchFamily="50" charset="-128"/>
                        </a:rPr>
                        <a:t>スポーツ振興・推進と</a:t>
                      </a:r>
                      <a:endParaRPr lang="en-US" altLang="ja-JP" sz="1100" b="1" kern="100" dirty="0">
                        <a:effectLst/>
                        <a:latin typeface="HGPｺﾞｼｯｸM" panose="020B0600000000000000" pitchFamily="50" charset="-128"/>
                        <a:ea typeface="HGPｺﾞｼｯｸM" panose="020B0600000000000000" pitchFamily="50" charset="-128"/>
                      </a:endParaRPr>
                    </a:p>
                    <a:p>
                      <a:pPr algn="just"/>
                      <a:r>
                        <a:rPr lang="ja-JP" altLang="en-US" sz="1100" b="1" kern="100" dirty="0">
                          <a:effectLst/>
                          <a:latin typeface="HGPｺﾞｼｯｸM" panose="020B0600000000000000" pitchFamily="50" charset="-128"/>
                          <a:ea typeface="HGPｺﾞｼｯｸM" panose="020B0600000000000000" pitchFamily="50" charset="-128"/>
                        </a:rPr>
                        <a:t>        スポーツ指導員の役割</a:t>
                      </a:r>
                      <a:endParaRPr lang="ja-JP" sz="900" b="1" kern="100" dirty="0">
                        <a:effectLst/>
                        <a:latin typeface="HGPｺﾞｼｯｸM" panose="020B0600000000000000" pitchFamily="50" charset="-128"/>
                        <a:ea typeface="HGPｺﾞｼｯｸM" panose="020B0600000000000000" pitchFamily="50" charset="-128"/>
                        <a:cs typeface="Times New Roman" panose="02020603050405020304" pitchFamily="18" charset="0"/>
                      </a:endParaRPr>
                    </a:p>
                  </a:txBody>
                  <a:tcPr marL="68580" marR="68580" marT="0" marB="0" anchor="ctr"/>
                </a:tc>
                <a:tc>
                  <a:txBody>
                    <a:bodyPr/>
                    <a:lstStyle/>
                    <a:p>
                      <a:pPr algn="just"/>
                      <a:r>
                        <a:rPr lang="ja-JP" altLang="en-US" sz="700" b="1" kern="100" dirty="0">
                          <a:effectLst/>
                          <a:latin typeface="HGPｺﾞｼｯｸM" panose="020B0600000000000000" pitchFamily="50" charset="-128"/>
                          <a:ea typeface="HGPｺﾞｼｯｸM" panose="020B0600000000000000" pitchFamily="50" charset="-128"/>
                        </a:rPr>
                        <a:t>日本ウエルネススポーツ大学非常勤講師</a:t>
                      </a:r>
                      <a:endParaRPr lang="en-US" altLang="ja-JP" sz="700" b="1" kern="100" dirty="0">
                        <a:effectLst/>
                        <a:latin typeface="HGPｺﾞｼｯｸM" panose="020B0600000000000000" pitchFamily="50" charset="-128"/>
                        <a:ea typeface="HGPｺﾞｼｯｸM" panose="020B0600000000000000" pitchFamily="50" charset="-128"/>
                      </a:endParaRPr>
                    </a:p>
                    <a:p>
                      <a:pPr algn="just"/>
                      <a:r>
                        <a:rPr lang="en-US" altLang="ja-JP" sz="700" b="1" kern="100" dirty="0">
                          <a:effectLst/>
                          <a:latin typeface="HGPｺﾞｼｯｸM" panose="020B0600000000000000" pitchFamily="50" charset="-128"/>
                          <a:ea typeface="HGPｺﾞｼｯｸM" panose="020B0600000000000000" pitchFamily="50" charset="-128"/>
                        </a:rPr>
                        <a:t>NPO</a:t>
                      </a:r>
                      <a:r>
                        <a:rPr lang="ja-JP" altLang="en-US" sz="700" b="1" kern="100" dirty="0">
                          <a:effectLst/>
                          <a:latin typeface="HGPｺﾞｼｯｸM" panose="020B0600000000000000" pitchFamily="50" charset="-128"/>
                          <a:ea typeface="HGPｺﾞｼｯｸM" panose="020B0600000000000000" pitchFamily="50" charset="-128"/>
                        </a:rPr>
                        <a:t>法人狛江市スポーツ協会理事</a:t>
                      </a:r>
                      <a:endParaRPr lang="en-US" altLang="ja-JP" sz="700" b="1" kern="100" dirty="0">
                        <a:effectLst/>
                        <a:latin typeface="HGPｺﾞｼｯｸM" panose="020B0600000000000000" pitchFamily="50" charset="-128"/>
                        <a:ea typeface="HGPｺﾞｼｯｸM" panose="020B0600000000000000" pitchFamily="50" charset="-128"/>
                      </a:endParaRPr>
                    </a:p>
                    <a:p>
                      <a:pPr algn="just"/>
                      <a:r>
                        <a:rPr lang="ja-JP" altLang="en-US" sz="700" b="1" kern="100" dirty="0">
                          <a:effectLst/>
                          <a:latin typeface="HGPｺﾞｼｯｸM" panose="020B0600000000000000" pitchFamily="50" charset="-128"/>
                          <a:ea typeface="HGPｺﾞｼｯｸM" panose="020B0600000000000000" pitchFamily="50" charset="-128"/>
                        </a:rPr>
                        <a:t>堀松スポーツ行政研究所所長</a:t>
                      </a:r>
                      <a:endParaRPr lang="ja-JP" sz="700" b="1" kern="100" dirty="0">
                        <a:effectLst/>
                        <a:latin typeface="HGPｺﾞｼｯｸM" panose="020B0600000000000000" pitchFamily="50" charset="-128"/>
                        <a:ea typeface="HGPｺﾞｼｯｸM" panose="020B0600000000000000" pitchFamily="50" charset="-128"/>
                      </a:endParaRPr>
                    </a:p>
                    <a:p>
                      <a:pPr algn="just"/>
                      <a:r>
                        <a:rPr lang="ja-JP" altLang="en-US" sz="800" b="1" kern="100" dirty="0">
                          <a:effectLst/>
                          <a:latin typeface="HGPｺﾞｼｯｸM" panose="020B0600000000000000" pitchFamily="50" charset="-128"/>
                          <a:ea typeface="HGPｺﾞｼｯｸM" panose="020B0600000000000000" pitchFamily="50" charset="-128"/>
                        </a:rPr>
                        <a:t>　　</a:t>
                      </a:r>
                      <a:r>
                        <a:rPr lang="ja-JP" altLang="en-US" sz="1100" b="1" kern="100" dirty="0">
                          <a:effectLst/>
                          <a:latin typeface="HGPｺﾞｼｯｸM" panose="020B0600000000000000" pitchFamily="50" charset="-128"/>
                          <a:ea typeface="HGPｺﾞｼｯｸM" panose="020B0600000000000000" pitchFamily="50" charset="-128"/>
                        </a:rPr>
                        <a:t>堀松　英紀</a:t>
                      </a:r>
                      <a:r>
                        <a:rPr lang="ja-JP" altLang="en-US" sz="1200" b="1" kern="100" dirty="0">
                          <a:effectLst/>
                          <a:latin typeface="HGPｺﾞｼｯｸM" panose="020B0600000000000000" pitchFamily="50" charset="-128"/>
                          <a:ea typeface="HGPｺﾞｼｯｸM" panose="020B0600000000000000" pitchFamily="50" charset="-128"/>
                        </a:rPr>
                        <a:t>　</a:t>
                      </a:r>
                      <a:r>
                        <a:rPr lang="ja-JP" altLang="en-US" sz="1100" b="1" kern="100" dirty="0">
                          <a:effectLst/>
                          <a:latin typeface="HGPｺﾞｼｯｸM" panose="020B0600000000000000" pitchFamily="50" charset="-128"/>
                          <a:ea typeface="HGPｺﾞｼｯｸM" panose="020B0600000000000000" pitchFamily="50" charset="-128"/>
                        </a:rPr>
                        <a:t>先生</a:t>
                      </a:r>
                      <a:endParaRPr lang="ja-JP" sz="900" b="1" kern="100" dirty="0">
                        <a:effectLst/>
                        <a:latin typeface="HGPｺﾞｼｯｸM" panose="020B0600000000000000" pitchFamily="50" charset="-128"/>
                        <a:ea typeface="HGPｺﾞｼｯｸM" panose="020B0600000000000000" pitchFamily="50" charset="-128"/>
                        <a:cs typeface="Times New Roman" panose="02020603050405020304" pitchFamily="18" charset="0"/>
                      </a:endParaRPr>
                    </a:p>
                  </a:txBody>
                  <a:tcPr marL="68580" marR="68580" marT="0" marB="0" anchor="ctr"/>
                </a:tc>
                <a:extLst>
                  <a:ext uri="{0D108BD9-81ED-4DB2-BD59-A6C34878D82A}">
                    <a16:rowId xmlns:a16="http://schemas.microsoft.com/office/drawing/2014/main" val="302329180"/>
                  </a:ext>
                </a:extLst>
              </a:tr>
              <a:tr h="711218">
                <a:tc>
                  <a:txBody>
                    <a:bodyPr/>
                    <a:lstStyle/>
                    <a:p>
                      <a:pPr algn="ctr"/>
                      <a:endParaRPr lang="en-US" altLang="ja-JP" sz="900" b="1" kern="100" dirty="0">
                        <a:effectLst/>
                        <a:latin typeface="HGPｺﾞｼｯｸM" panose="020B0600000000000000" pitchFamily="50" charset="-128"/>
                        <a:ea typeface="HGPｺﾞｼｯｸM" panose="020B0600000000000000" pitchFamily="50" charset="-128"/>
                      </a:endParaRPr>
                    </a:p>
                    <a:p>
                      <a:pPr algn="ctr"/>
                      <a:r>
                        <a:rPr lang="ja-JP" sz="900" b="1" kern="100" dirty="0">
                          <a:effectLst/>
                          <a:latin typeface="HGPｺﾞｼｯｸM" panose="020B0600000000000000" pitchFamily="50" charset="-128"/>
                          <a:ea typeface="HGPｺﾞｼｯｸM" panose="020B0600000000000000" pitchFamily="50" charset="-128"/>
                        </a:rPr>
                        <a:t>第</a:t>
                      </a:r>
                      <a:r>
                        <a:rPr lang="en-US" altLang="ja-JP" sz="900" b="1" kern="100" dirty="0">
                          <a:effectLst/>
                          <a:latin typeface="HGPｺﾞｼｯｸM" panose="020B0600000000000000" pitchFamily="50" charset="-128"/>
                          <a:ea typeface="HGPｺﾞｼｯｸM" panose="020B0600000000000000" pitchFamily="50" charset="-128"/>
                        </a:rPr>
                        <a:t>2</a:t>
                      </a:r>
                      <a:r>
                        <a:rPr lang="ja-JP" sz="900" b="1" kern="100" dirty="0">
                          <a:effectLst/>
                          <a:latin typeface="HGPｺﾞｼｯｸM" panose="020B0600000000000000" pitchFamily="50" charset="-128"/>
                          <a:ea typeface="HGPｺﾞｼｯｸM" panose="020B0600000000000000" pitchFamily="50" charset="-128"/>
                        </a:rPr>
                        <a:t>回</a:t>
                      </a:r>
                      <a:endParaRPr lang="en-US" altLang="ja-JP" sz="900" b="1" kern="100" dirty="0">
                        <a:effectLst/>
                        <a:latin typeface="HGPｺﾞｼｯｸM" panose="020B0600000000000000" pitchFamily="50" charset="-128"/>
                        <a:ea typeface="HGPｺﾞｼｯｸM" panose="020B0600000000000000" pitchFamily="50" charset="-128"/>
                      </a:endParaRPr>
                    </a:p>
                    <a:p>
                      <a:pPr algn="ctr"/>
                      <a:r>
                        <a:rPr lang="ja-JP" sz="900" b="1" kern="100" dirty="0">
                          <a:effectLst/>
                          <a:latin typeface="HGPｺﾞｼｯｸM" panose="020B0600000000000000" pitchFamily="50" charset="-128"/>
                          <a:ea typeface="HGPｺﾞｼｯｸM" panose="020B0600000000000000" pitchFamily="50" charset="-128"/>
                        </a:rPr>
                        <a:t>講習会</a:t>
                      </a:r>
                    </a:p>
                    <a:p>
                      <a:pPr algn="just"/>
                      <a:r>
                        <a:rPr lang="en-US" sz="900" b="1" kern="100" dirty="0">
                          <a:effectLst/>
                          <a:latin typeface="HGPｺﾞｼｯｸM" panose="020B0600000000000000" pitchFamily="50" charset="-128"/>
                          <a:ea typeface="HGPｺﾞｼｯｸM" panose="020B0600000000000000" pitchFamily="50" charset="-128"/>
                        </a:rPr>
                        <a:t> </a:t>
                      </a:r>
                      <a:endParaRPr lang="ja-JP" sz="900" b="1" kern="100" dirty="0">
                        <a:effectLst/>
                        <a:latin typeface="HGPｺﾞｼｯｸM" panose="020B0600000000000000" pitchFamily="50" charset="-128"/>
                        <a:ea typeface="HGPｺﾞｼｯｸM" panose="020B0600000000000000" pitchFamily="50" charset="-128"/>
                        <a:cs typeface="Times New Roman" panose="02020603050405020304" pitchFamily="18" charset="0"/>
                      </a:endParaRPr>
                    </a:p>
                  </a:txBody>
                  <a:tcPr marL="68580" marR="68580" marT="0" marB="0"/>
                </a:tc>
                <a:tc>
                  <a:txBody>
                    <a:bodyPr/>
                    <a:lstStyle/>
                    <a:p>
                      <a:pPr algn="just"/>
                      <a:endParaRPr lang="en-US" altLang="ja-JP" sz="800" b="1" kern="100" dirty="0">
                        <a:effectLst/>
                        <a:latin typeface="HGPｺﾞｼｯｸM" panose="020B0600000000000000" pitchFamily="50" charset="-128"/>
                        <a:ea typeface="HGPｺﾞｼｯｸM" panose="020B0600000000000000" pitchFamily="50" charset="-128"/>
                      </a:endParaRPr>
                    </a:p>
                    <a:p>
                      <a:pPr algn="just"/>
                      <a:r>
                        <a:rPr lang="ja-JP" sz="900" b="1" kern="100" dirty="0">
                          <a:effectLst/>
                          <a:latin typeface="HGPｺﾞｼｯｸM" panose="020B0600000000000000" pitchFamily="50" charset="-128"/>
                          <a:ea typeface="HGPｺﾞｼｯｸM" panose="020B0600000000000000" pitchFamily="50" charset="-128"/>
                        </a:rPr>
                        <a:t>令和</a:t>
                      </a:r>
                      <a:r>
                        <a:rPr lang="en-US" altLang="ja-JP" sz="900" b="1" kern="100" dirty="0">
                          <a:effectLst/>
                          <a:latin typeface="HGPｺﾞｼｯｸM" panose="020B0600000000000000" pitchFamily="50" charset="-128"/>
                          <a:ea typeface="HGPｺﾞｼｯｸM" panose="020B0600000000000000" pitchFamily="50" charset="-128"/>
                        </a:rPr>
                        <a:t>7</a:t>
                      </a:r>
                      <a:r>
                        <a:rPr lang="ja-JP" sz="900" b="1" kern="100" dirty="0">
                          <a:effectLst/>
                          <a:latin typeface="HGPｺﾞｼｯｸM" panose="020B0600000000000000" pitchFamily="50" charset="-128"/>
                          <a:ea typeface="HGPｺﾞｼｯｸM" panose="020B0600000000000000" pitchFamily="50" charset="-128"/>
                        </a:rPr>
                        <a:t>年</a:t>
                      </a:r>
                      <a:r>
                        <a:rPr lang="en-US" altLang="ja-JP" sz="900" b="1" kern="100" dirty="0">
                          <a:effectLst/>
                          <a:latin typeface="HGPｺﾞｼｯｸM" panose="020B0600000000000000" pitchFamily="50" charset="-128"/>
                          <a:ea typeface="HGPｺﾞｼｯｸM" panose="020B0600000000000000" pitchFamily="50" charset="-128"/>
                        </a:rPr>
                        <a:t>1</a:t>
                      </a:r>
                      <a:r>
                        <a:rPr lang="ja-JP" sz="900" b="1" kern="100" dirty="0">
                          <a:effectLst/>
                          <a:latin typeface="HGPｺﾞｼｯｸM" panose="020B0600000000000000" pitchFamily="50" charset="-128"/>
                          <a:ea typeface="HGPｺﾞｼｯｸM" panose="020B0600000000000000" pitchFamily="50" charset="-128"/>
                        </a:rPr>
                        <a:t>月</a:t>
                      </a:r>
                      <a:r>
                        <a:rPr lang="en-US" altLang="ja-JP" sz="900" b="1" kern="100" dirty="0">
                          <a:effectLst/>
                          <a:latin typeface="HGPｺﾞｼｯｸM" panose="020B0600000000000000" pitchFamily="50" charset="-128"/>
                          <a:ea typeface="HGPｺﾞｼｯｸM" panose="020B0600000000000000" pitchFamily="50" charset="-128"/>
                        </a:rPr>
                        <a:t>28</a:t>
                      </a:r>
                      <a:r>
                        <a:rPr lang="ja-JP" sz="900" b="1" kern="100" dirty="0">
                          <a:effectLst/>
                          <a:latin typeface="HGPｺﾞｼｯｸM" panose="020B0600000000000000" pitchFamily="50" charset="-128"/>
                          <a:ea typeface="HGPｺﾞｼｯｸM" panose="020B0600000000000000" pitchFamily="50" charset="-128"/>
                        </a:rPr>
                        <a:t>日</a:t>
                      </a:r>
                      <a:r>
                        <a:rPr lang="ja-JP" sz="800" b="1" kern="100" dirty="0">
                          <a:effectLst/>
                          <a:latin typeface="HGPｺﾞｼｯｸM" panose="020B0600000000000000" pitchFamily="50" charset="-128"/>
                          <a:ea typeface="HGPｺﾞｼｯｸM" panose="020B0600000000000000" pitchFamily="50" charset="-128"/>
                        </a:rPr>
                        <a:t>（</a:t>
                      </a:r>
                      <a:r>
                        <a:rPr lang="ja-JP" altLang="en-US" sz="800" b="1" kern="100" dirty="0">
                          <a:effectLst/>
                          <a:latin typeface="HGPｺﾞｼｯｸM" panose="020B0600000000000000" pitchFamily="50" charset="-128"/>
                          <a:ea typeface="HGPｺﾞｼｯｸM" panose="020B0600000000000000" pitchFamily="50" charset="-128"/>
                        </a:rPr>
                        <a:t>火</a:t>
                      </a:r>
                      <a:r>
                        <a:rPr lang="ja-JP" sz="800" b="1" kern="100" dirty="0">
                          <a:effectLst/>
                          <a:latin typeface="HGPｺﾞｼｯｸM" panose="020B0600000000000000" pitchFamily="50" charset="-128"/>
                          <a:ea typeface="HGPｺﾞｼｯｸM" panose="020B0600000000000000" pitchFamily="50" charset="-128"/>
                        </a:rPr>
                        <a:t>）</a:t>
                      </a:r>
                    </a:p>
                    <a:p>
                      <a:pPr algn="just"/>
                      <a:r>
                        <a:rPr lang="ja-JP" sz="800" b="1" kern="100" dirty="0">
                          <a:effectLst/>
                          <a:latin typeface="HGPｺﾞｼｯｸM" panose="020B0600000000000000" pitchFamily="50" charset="-128"/>
                          <a:ea typeface="HGPｺﾞｼｯｸM" panose="020B0600000000000000" pitchFamily="50" charset="-128"/>
                        </a:rPr>
                        <a:t>元気創造プラザ</a:t>
                      </a:r>
                      <a:r>
                        <a:rPr lang="en-US" sz="800" b="1" kern="100" dirty="0">
                          <a:effectLst/>
                          <a:latin typeface="HGPｺﾞｼｯｸM" panose="020B0600000000000000" pitchFamily="50" charset="-128"/>
                          <a:ea typeface="HGPｺﾞｼｯｸM" panose="020B0600000000000000" pitchFamily="50" charset="-128"/>
                        </a:rPr>
                        <a:t>4</a:t>
                      </a:r>
                      <a:r>
                        <a:rPr lang="ja-JP" sz="800" b="1" kern="100" dirty="0">
                          <a:effectLst/>
                          <a:latin typeface="HGPｺﾞｼｯｸM" panose="020B0600000000000000" pitchFamily="50" charset="-128"/>
                          <a:ea typeface="HGPｺﾞｼｯｸM" panose="020B0600000000000000" pitchFamily="50" charset="-128"/>
                        </a:rPr>
                        <a:t>階</a:t>
                      </a:r>
                      <a:endParaRPr lang="en-US" altLang="ja-JP" sz="800" b="1" kern="100" dirty="0">
                        <a:effectLst/>
                        <a:latin typeface="HGPｺﾞｼｯｸM" panose="020B0600000000000000" pitchFamily="50" charset="-128"/>
                        <a:ea typeface="HGPｺﾞｼｯｸM" panose="020B0600000000000000" pitchFamily="50" charset="-128"/>
                      </a:endParaRPr>
                    </a:p>
                    <a:p>
                      <a:pPr algn="just"/>
                      <a:r>
                        <a:rPr lang="ja-JP" sz="800" b="1" kern="100" dirty="0">
                          <a:effectLst/>
                          <a:latin typeface="HGPｺﾞｼｯｸM" panose="020B0600000000000000" pitchFamily="50" charset="-128"/>
                          <a:ea typeface="HGPｺﾞｼｯｸM" panose="020B0600000000000000" pitchFamily="50" charset="-128"/>
                        </a:rPr>
                        <a:t>ホール</a:t>
                      </a:r>
                      <a:endParaRPr lang="ja-JP" sz="800" b="1" kern="100" dirty="0">
                        <a:effectLst/>
                        <a:latin typeface="HGPｺﾞｼｯｸM" panose="020B0600000000000000" pitchFamily="50" charset="-128"/>
                        <a:ea typeface="HGPｺﾞｼｯｸM" panose="020B0600000000000000" pitchFamily="50" charset="-128"/>
                        <a:cs typeface="Times New Roman" panose="02020603050405020304" pitchFamily="18" charset="0"/>
                      </a:endParaRPr>
                    </a:p>
                  </a:txBody>
                  <a:tcPr marL="68580" marR="68580" marT="0" marB="0"/>
                </a:tc>
                <a:tc>
                  <a:txBody>
                    <a:bodyPr/>
                    <a:lstStyle/>
                    <a:p>
                      <a:pPr algn="just"/>
                      <a:endParaRPr lang="en-US" altLang="ja-JP" sz="900" b="1" kern="100" dirty="0">
                        <a:effectLst/>
                        <a:latin typeface="HGPｺﾞｼｯｸM" panose="020B0600000000000000" pitchFamily="50" charset="-128"/>
                        <a:ea typeface="HGPｺﾞｼｯｸM" panose="020B0600000000000000" pitchFamily="50" charset="-128"/>
                      </a:endParaRPr>
                    </a:p>
                    <a:p>
                      <a:pPr algn="just"/>
                      <a:r>
                        <a:rPr lang="ja-JP" sz="800" b="1" kern="100" dirty="0">
                          <a:effectLst/>
                          <a:latin typeface="HGPｺﾞｼｯｸM" panose="020B0600000000000000" pitchFamily="50" charset="-128"/>
                          <a:ea typeface="HGPｺﾞｼｯｸM" panose="020B0600000000000000" pitchFamily="50" charset="-128"/>
                        </a:rPr>
                        <a:t>午後</a:t>
                      </a:r>
                      <a:r>
                        <a:rPr lang="en-US" altLang="ja-JP" sz="800" b="1" kern="100" dirty="0">
                          <a:effectLst/>
                          <a:latin typeface="HGPｺﾞｼｯｸM" panose="020B0600000000000000" pitchFamily="50" charset="-128"/>
                          <a:ea typeface="HGPｺﾞｼｯｸM" panose="020B0600000000000000" pitchFamily="50" charset="-128"/>
                        </a:rPr>
                        <a:t>7</a:t>
                      </a:r>
                      <a:r>
                        <a:rPr lang="ja-JP" sz="800" b="1" kern="100" dirty="0">
                          <a:effectLst/>
                          <a:latin typeface="HGPｺﾞｼｯｸM" panose="020B0600000000000000" pitchFamily="50" charset="-128"/>
                          <a:ea typeface="HGPｺﾞｼｯｸM" panose="020B0600000000000000" pitchFamily="50" charset="-128"/>
                        </a:rPr>
                        <a:t>時</a:t>
                      </a:r>
                      <a:r>
                        <a:rPr lang="en-US" altLang="ja-JP" sz="800" b="1" kern="100" dirty="0">
                          <a:effectLst/>
                          <a:latin typeface="HGPｺﾞｼｯｸM" panose="020B0600000000000000" pitchFamily="50" charset="-128"/>
                          <a:ea typeface="HGPｺﾞｼｯｸM" panose="020B0600000000000000" pitchFamily="50" charset="-128"/>
                        </a:rPr>
                        <a:t>0</a:t>
                      </a:r>
                      <a:r>
                        <a:rPr lang="en-US" sz="800" b="1" kern="100" dirty="0">
                          <a:effectLst/>
                          <a:latin typeface="HGPｺﾞｼｯｸM" panose="020B0600000000000000" pitchFamily="50" charset="-128"/>
                          <a:ea typeface="HGPｺﾞｼｯｸM" panose="020B0600000000000000" pitchFamily="50" charset="-128"/>
                        </a:rPr>
                        <a:t>0</a:t>
                      </a:r>
                      <a:r>
                        <a:rPr lang="ja-JP" sz="800" b="1" kern="100" dirty="0">
                          <a:effectLst/>
                          <a:latin typeface="HGPｺﾞｼｯｸM" panose="020B0600000000000000" pitchFamily="50" charset="-128"/>
                          <a:ea typeface="HGPｺﾞｼｯｸM" panose="020B0600000000000000" pitchFamily="50" charset="-128"/>
                        </a:rPr>
                        <a:t>分</a:t>
                      </a:r>
                    </a:p>
                    <a:p>
                      <a:pPr algn="l"/>
                      <a:r>
                        <a:rPr lang="ja-JP" sz="800" b="1" kern="100" dirty="0">
                          <a:effectLst/>
                          <a:latin typeface="HGPｺﾞｼｯｸM" panose="020B0600000000000000" pitchFamily="50" charset="-128"/>
                          <a:ea typeface="HGPｺﾞｼｯｸM" panose="020B0600000000000000" pitchFamily="50" charset="-128"/>
                        </a:rPr>
                        <a:t>～午後</a:t>
                      </a:r>
                      <a:r>
                        <a:rPr lang="en-US" sz="800" b="1" kern="100" dirty="0">
                          <a:effectLst/>
                          <a:latin typeface="HGPｺﾞｼｯｸM" panose="020B0600000000000000" pitchFamily="50" charset="-128"/>
                          <a:ea typeface="HGPｺﾞｼｯｸM" panose="020B0600000000000000" pitchFamily="50" charset="-128"/>
                        </a:rPr>
                        <a:t>8</a:t>
                      </a:r>
                      <a:r>
                        <a:rPr lang="ja-JP" sz="800" b="1" kern="100" dirty="0">
                          <a:effectLst/>
                          <a:latin typeface="HGPｺﾞｼｯｸM" panose="020B0600000000000000" pitchFamily="50" charset="-128"/>
                          <a:ea typeface="HGPｺﾞｼｯｸM" panose="020B0600000000000000" pitchFamily="50" charset="-128"/>
                        </a:rPr>
                        <a:t>時</a:t>
                      </a:r>
                      <a:r>
                        <a:rPr lang="en-US" altLang="ja-JP" sz="800" b="1" kern="100" dirty="0">
                          <a:effectLst/>
                          <a:latin typeface="HGPｺﾞｼｯｸM" panose="020B0600000000000000" pitchFamily="50" charset="-128"/>
                          <a:ea typeface="HGPｺﾞｼｯｸM" panose="020B0600000000000000" pitchFamily="50" charset="-128"/>
                        </a:rPr>
                        <a:t>3</a:t>
                      </a:r>
                      <a:r>
                        <a:rPr lang="en-US" sz="800" b="1" kern="100" dirty="0">
                          <a:effectLst/>
                          <a:latin typeface="HGPｺﾞｼｯｸM" panose="020B0600000000000000" pitchFamily="50" charset="-128"/>
                          <a:ea typeface="HGPｺﾞｼｯｸM" panose="020B0600000000000000" pitchFamily="50" charset="-128"/>
                        </a:rPr>
                        <a:t>0</a:t>
                      </a:r>
                      <a:r>
                        <a:rPr lang="ja-JP" sz="800" b="1" kern="100" dirty="0">
                          <a:effectLst/>
                          <a:latin typeface="HGPｺﾞｼｯｸM" panose="020B0600000000000000" pitchFamily="50" charset="-128"/>
                          <a:ea typeface="HGPｺﾞｼｯｸM" panose="020B0600000000000000" pitchFamily="50" charset="-128"/>
                        </a:rPr>
                        <a:t>分</a:t>
                      </a:r>
                      <a:endParaRPr lang="ja-JP" sz="800" b="1" kern="100" dirty="0">
                        <a:effectLst/>
                        <a:latin typeface="HGPｺﾞｼｯｸM" panose="020B0600000000000000" pitchFamily="50" charset="-128"/>
                        <a:ea typeface="HGPｺﾞｼｯｸM" panose="020B0600000000000000" pitchFamily="50" charset="-128"/>
                        <a:cs typeface="Times New Roman" panose="02020603050405020304" pitchFamily="18" charset="0"/>
                      </a:endParaRPr>
                    </a:p>
                  </a:txBody>
                  <a:tcPr marL="68580" marR="68580" marT="0" marB="0"/>
                </a:tc>
                <a:tc>
                  <a:txBody>
                    <a:bodyPr/>
                    <a:lstStyle/>
                    <a:p>
                      <a:pPr algn="just"/>
                      <a:r>
                        <a:rPr lang="ja-JP" sz="1100" b="1" kern="100" dirty="0">
                          <a:effectLst/>
                          <a:latin typeface="HGPｺﾞｼｯｸM" panose="020B0600000000000000" pitchFamily="50" charset="-128"/>
                          <a:ea typeface="HGPｺﾞｼｯｸM" panose="020B0600000000000000" pitchFamily="50" charset="-128"/>
                        </a:rPr>
                        <a:t>スポーツ</a:t>
                      </a:r>
                      <a:r>
                        <a:rPr lang="ja-JP" altLang="en-US" sz="1100" b="1" kern="100" dirty="0">
                          <a:effectLst/>
                          <a:latin typeface="HGPｺﾞｼｯｸM" panose="020B0600000000000000" pitchFamily="50" charset="-128"/>
                          <a:ea typeface="HGPｺﾞｼｯｸM" panose="020B0600000000000000" pitchFamily="50" charset="-128"/>
                        </a:rPr>
                        <a:t>中における熱中症対策について</a:t>
                      </a:r>
                      <a:endParaRPr lang="ja-JP" sz="1100" b="1" kern="100" dirty="0">
                        <a:effectLst/>
                        <a:latin typeface="HGPｺﾞｼｯｸM" panose="020B0600000000000000" pitchFamily="50" charset="-128"/>
                        <a:ea typeface="HGPｺﾞｼｯｸM" panose="020B0600000000000000" pitchFamily="50" charset="-128"/>
                        <a:cs typeface="Times New Roman" panose="02020603050405020304" pitchFamily="18" charset="0"/>
                      </a:endParaRPr>
                    </a:p>
                  </a:txBody>
                  <a:tcPr marL="68580" marR="68580" marT="0" marB="0" anchor="ctr"/>
                </a:tc>
                <a:tc>
                  <a:txBody>
                    <a:bodyPr/>
                    <a:lstStyle/>
                    <a:p>
                      <a:pPr algn="just"/>
                      <a:r>
                        <a:rPr lang="ja-JP" altLang="en-US" sz="700" b="1" kern="100" dirty="0">
                          <a:effectLst/>
                          <a:latin typeface="HGPｺﾞｼｯｸM" panose="020B0600000000000000" pitchFamily="50" charset="-128"/>
                          <a:ea typeface="HGPｺﾞｼｯｸM" panose="020B0600000000000000" pitchFamily="50" charset="-128"/>
                        </a:rPr>
                        <a:t>サントリービバレッジソリューション㈱</a:t>
                      </a:r>
                      <a:endParaRPr lang="ja-JP" sz="700" b="1" kern="100" dirty="0">
                        <a:effectLst/>
                        <a:latin typeface="HGPｺﾞｼｯｸM" panose="020B0600000000000000" pitchFamily="50" charset="-128"/>
                        <a:ea typeface="HGPｺﾞｼｯｸM" panose="020B0600000000000000" pitchFamily="50" charset="-128"/>
                      </a:endParaRPr>
                    </a:p>
                    <a:p>
                      <a:pPr algn="just"/>
                      <a:r>
                        <a:rPr lang="ja-JP" altLang="en-US" sz="800" b="1" kern="100" dirty="0">
                          <a:effectLst/>
                          <a:latin typeface="HGPｺﾞｼｯｸM" panose="020B0600000000000000" pitchFamily="50" charset="-128"/>
                          <a:ea typeface="HGPｺﾞｼｯｸM" panose="020B0600000000000000" pitchFamily="50" charset="-128"/>
                        </a:rPr>
                        <a:t>首都圏営業本部 健康マスター認定</a:t>
                      </a:r>
                      <a:endParaRPr lang="en-US" altLang="ja-JP" sz="800" b="1" kern="100" dirty="0">
                        <a:effectLst/>
                        <a:latin typeface="HGPｺﾞｼｯｸM" panose="020B0600000000000000" pitchFamily="50" charset="-128"/>
                        <a:ea typeface="HGPｺﾞｼｯｸM" panose="020B0600000000000000" pitchFamily="50" charset="-128"/>
                      </a:endParaRPr>
                    </a:p>
                    <a:p>
                      <a:pPr algn="just"/>
                      <a:r>
                        <a:rPr lang="ja-JP" altLang="en-US" sz="900" b="1" kern="100" dirty="0">
                          <a:effectLst/>
                          <a:latin typeface="HGPｺﾞｼｯｸM" panose="020B0600000000000000" pitchFamily="50" charset="-128"/>
                          <a:ea typeface="HGPｺﾞｼｯｸM" panose="020B0600000000000000" pitchFamily="50" charset="-128"/>
                        </a:rPr>
                        <a:t>　　</a:t>
                      </a:r>
                      <a:r>
                        <a:rPr lang="ja-JP" altLang="en-US" sz="1100" b="1" kern="100" dirty="0">
                          <a:effectLst/>
                          <a:latin typeface="HGPｺﾞｼｯｸM" panose="020B0600000000000000" pitchFamily="50" charset="-128"/>
                          <a:ea typeface="HGPｺﾞｼｯｸM" panose="020B0600000000000000" pitchFamily="50" charset="-128"/>
                        </a:rPr>
                        <a:t>福士　圭　先生</a:t>
                      </a:r>
                      <a:r>
                        <a:rPr lang="en-US" sz="1200" b="1" kern="100" dirty="0">
                          <a:effectLst/>
                          <a:latin typeface="HGPｺﾞｼｯｸM" panose="020B0600000000000000" pitchFamily="50" charset="-128"/>
                          <a:ea typeface="HGPｺﾞｼｯｸM" panose="020B0600000000000000" pitchFamily="50" charset="-128"/>
                        </a:rPr>
                        <a:t> </a:t>
                      </a:r>
                      <a:endParaRPr lang="ja-JP" sz="900" b="1" kern="100" dirty="0">
                        <a:effectLst/>
                        <a:latin typeface="HGPｺﾞｼｯｸM" panose="020B0600000000000000" pitchFamily="50" charset="-128"/>
                        <a:ea typeface="HGPｺﾞｼｯｸM" panose="020B0600000000000000" pitchFamily="50" charset="-128"/>
                        <a:cs typeface="Times New Roman" panose="02020603050405020304" pitchFamily="18" charset="0"/>
                      </a:endParaRPr>
                    </a:p>
                  </a:txBody>
                  <a:tcPr marL="68580" marR="68580" marT="0" marB="0" anchor="ctr"/>
                </a:tc>
                <a:extLst>
                  <a:ext uri="{0D108BD9-81ED-4DB2-BD59-A6C34878D82A}">
                    <a16:rowId xmlns:a16="http://schemas.microsoft.com/office/drawing/2014/main" val="364034611"/>
                  </a:ext>
                </a:extLst>
              </a:tr>
              <a:tr h="853462">
                <a:tc>
                  <a:txBody>
                    <a:bodyPr/>
                    <a:lstStyle/>
                    <a:p>
                      <a:pPr algn="ctr"/>
                      <a:endParaRPr lang="en-US" altLang="ja-JP" sz="900" b="1" kern="100" dirty="0">
                        <a:effectLst/>
                        <a:latin typeface="HGPｺﾞｼｯｸM" panose="020B0600000000000000" pitchFamily="50" charset="-128"/>
                        <a:ea typeface="HGPｺﾞｼｯｸM" panose="020B0600000000000000" pitchFamily="50" charset="-128"/>
                      </a:endParaRPr>
                    </a:p>
                    <a:p>
                      <a:pPr algn="ctr"/>
                      <a:r>
                        <a:rPr lang="ja-JP" sz="900" b="1" kern="100" dirty="0">
                          <a:effectLst/>
                          <a:latin typeface="HGPｺﾞｼｯｸM" panose="020B0600000000000000" pitchFamily="50" charset="-128"/>
                          <a:ea typeface="HGPｺﾞｼｯｸM" panose="020B0600000000000000" pitchFamily="50" charset="-128"/>
                        </a:rPr>
                        <a:t>第</a:t>
                      </a:r>
                      <a:r>
                        <a:rPr lang="en-US" sz="900" b="1" kern="100" dirty="0">
                          <a:effectLst/>
                          <a:latin typeface="HGPｺﾞｼｯｸM" panose="020B0600000000000000" pitchFamily="50" charset="-128"/>
                          <a:ea typeface="HGPｺﾞｼｯｸM" panose="020B0600000000000000" pitchFamily="50" charset="-128"/>
                        </a:rPr>
                        <a:t>3</a:t>
                      </a:r>
                      <a:r>
                        <a:rPr lang="ja-JP" sz="900" b="1" kern="100" dirty="0">
                          <a:effectLst/>
                          <a:latin typeface="HGPｺﾞｼｯｸM" panose="020B0600000000000000" pitchFamily="50" charset="-128"/>
                          <a:ea typeface="HGPｺﾞｼｯｸM" panose="020B0600000000000000" pitchFamily="50" charset="-128"/>
                        </a:rPr>
                        <a:t>回</a:t>
                      </a:r>
                      <a:endParaRPr lang="en-US" altLang="ja-JP" sz="900" b="1" kern="100" dirty="0">
                        <a:effectLst/>
                        <a:latin typeface="HGPｺﾞｼｯｸM" panose="020B0600000000000000" pitchFamily="50" charset="-128"/>
                        <a:ea typeface="HGPｺﾞｼｯｸM" panose="020B0600000000000000" pitchFamily="50" charset="-128"/>
                      </a:endParaRPr>
                    </a:p>
                    <a:p>
                      <a:pPr algn="ctr"/>
                      <a:r>
                        <a:rPr lang="ja-JP" sz="900" b="1" kern="100" dirty="0">
                          <a:effectLst/>
                          <a:latin typeface="HGPｺﾞｼｯｸM" panose="020B0600000000000000" pitchFamily="50" charset="-128"/>
                          <a:ea typeface="HGPｺﾞｼｯｸM" panose="020B0600000000000000" pitchFamily="50" charset="-128"/>
                        </a:rPr>
                        <a:t>講習会</a:t>
                      </a:r>
                      <a:endParaRPr lang="en-US" altLang="ja-JP" sz="900" b="1" kern="100" dirty="0">
                        <a:effectLst/>
                        <a:latin typeface="HGPｺﾞｼｯｸM" panose="020B0600000000000000" pitchFamily="50" charset="-128"/>
                        <a:ea typeface="HGPｺﾞｼｯｸM" panose="020B0600000000000000" pitchFamily="50" charset="-128"/>
                      </a:endParaRPr>
                    </a:p>
                    <a:p>
                      <a:pPr algn="ctr"/>
                      <a:r>
                        <a:rPr lang="ja-JP" altLang="en-US" sz="900" b="1" kern="100" dirty="0">
                          <a:effectLst/>
                          <a:latin typeface="HGPｺﾞｼｯｸM" panose="020B0600000000000000" pitchFamily="50" charset="-128"/>
                          <a:ea typeface="HGPｺﾞｼｯｸM" panose="020B0600000000000000" pitchFamily="50" charset="-128"/>
                        </a:rPr>
                        <a:t>・実習</a:t>
                      </a:r>
                      <a:endParaRPr lang="ja-JP" sz="900" b="1" kern="100" dirty="0">
                        <a:effectLst/>
                        <a:latin typeface="HGPｺﾞｼｯｸM" panose="020B0600000000000000" pitchFamily="50" charset="-128"/>
                        <a:ea typeface="HGPｺﾞｼｯｸM" panose="020B0600000000000000" pitchFamily="50" charset="-128"/>
                        <a:cs typeface="Times New Roman" panose="02020603050405020304" pitchFamily="18" charset="0"/>
                      </a:endParaRPr>
                    </a:p>
                  </a:txBody>
                  <a:tcPr marL="68580" marR="68580" marT="0" marB="0"/>
                </a:tc>
                <a:tc>
                  <a:txBody>
                    <a:bodyPr/>
                    <a:lstStyle/>
                    <a:p>
                      <a:pPr algn="just"/>
                      <a:endParaRPr lang="en-US" altLang="ja-JP" sz="800" b="1" kern="100" dirty="0">
                        <a:effectLst/>
                        <a:latin typeface="HGPｺﾞｼｯｸM" panose="020B0600000000000000" pitchFamily="50" charset="-128"/>
                        <a:ea typeface="HGPｺﾞｼｯｸM" panose="020B0600000000000000" pitchFamily="50" charset="-128"/>
                      </a:endParaRPr>
                    </a:p>
                    <a:p>
                      <a:pPr algn="l"/>
                      <a:r>
                        <a:rPr lang="ja-JP" sz="900" b="1" kern="100" dirty="0">
                          <a:effectLst/>
                          <a:latin typeface="HGPｺﾞｼｯｸM" panose="020B0600000000000000" pitchFamily="50" charset="-128"/>
                          <a:ea typeface="HGPｺﾞｼｯｸM" panose="020B0600000000000000" pitchFamily="50" charset="-128"/>
                        </a:rPr>
                        <a:t>令和</a:t>
                      </a:r>
                      <a:r>
                        <a:rPr lang="en-US" altLang="ja-JP" sz="900" b="1" kern="100" dirty="0">
                          <a:effectLst/>
                          <a:latin typeface="HGPｺﾞｼｯｸM" panose="020B0600000000000000" pitchFamily="50" charset="-128"/>
                          <a:ea typeface="HGPｺﾞｼｯｸM" panose="020B0600000000000000" pitchFamily="50" charset="-128"/>
                        </a:rPr>
                        <a:t>7</a:t>
                      </a:r>
                      <a:r>
                        <a:rPr lang="ja-JP" sz="900" b="1" kern="100" dirty="0">
                          <a:effectLst/>
                          <a:latin typeface="HGPｺﾞｼｯｸM" panose="020B0600000000000000" pitchFamily="50" charset="-128"/>
                          <a:ea typeface="HGPｺﾞｼｯｸM" panose="020B0600000000000000" pitchFamily="50" charset="-128"/>
                        </a:rPr>
                        <a:t>年</a:t>
                      </a:r>
                      <a:r>
                        <a:rPr lang="en-US" altLang="ja-JP" sz="900" b="1" kern="100" dirty="0">
                          <a:effectLst/>
                          <a:latin typeface="HGPｺﾞｼｯｸM" panose="020B0600000000000000" pitchFamily="50" charset="-128"/>
                          <a:ea typeface="HGPｺﾞｼｯｸM" panose="020B0600000000000000" pitchFamily="50" charset="-128"/>
                        </a:rPr>
                        <a:t>1</a:t>
                      </a:r>
                      <a:r>
                        <a:rPr lang="ja-JP" sz="900" b="1" kern="100" dirty="0">
                          <a:effectLst/>
                          <a:latin typeface="HGPｺﾞｼｯｸM" panose="020B0600000000000000" pitchFamily="50" charset="-128"/>
                          <a:ea typeface="HGPｺﾞｼｯｸM" panose="020B0600000000000000" pitchFamily="50" charset="-128"/>
                        </a:rPr>
                        <a:t>月</a:t>
                      </a:r>
                      <a:r>
                        <a:rPr lang="en-US" altLang="ja-JP" sz="900" b="1" kern="100" dirty="0">
                          <a:effectLst/>
                          <a:latin typeface="HGPｺﾞｼｯｸM" panose="020B0600000000000000" pitchFamily="50" charset="-128"/>
                          <a:ea typeface="HGPｺﾞｼｯｸM" panose="020B0600000000000000" pitchFamily="50" charset="-128"/>
                        </a:rPr>
                        <a:t>31</a:t>
                      </a:r>
                      <a:r>
                        <a:rPr lang="ja-JP" sz="900" b="1" kern="100" dirty="0">
                          <a:effectLst/>
                          <a:latin typeface="HGPｺﾞｼｯｸM" panose="020B0600000000000000" pitchFamily="50" charset="-128"/>
                          <a:ea typeface="HGPｺﾞｼｯｸM" panose="020B0600000000000000" pitchFamily="50" charset="-128"/>
                        </a:rPr>
                        <a:t>日</a:t>
                      </a:r>
                      <a:r>
                        <a:rPr lang="ja-JP" sz="800" b="1" kern="100" dirty="0">
                          <a:effectLst/>
                          <a:latin typeface="HGPｺﾞｼｯｸM" panose="020B0600000000000000" pitchFamily="50" charset="-128"/>
                          <a:ea typeface="HGPｺﾞｼｯｸM" panose="020B0600000000000000" pitchFamily="50" charset="-128"/>
                        </a:rPr>
                        <a:t>（</a:t>
                      </a:r>
                      <a:r>
                        <a:rPr lang="ja-JP" altLang="en-US" sz="800" b="1" kern="100" dirty="0">
                          <a:effectLst/>
                          <a:latin typeface="HGPｺﾞｼｯｸM" panose="020B0600000000000000" pitchFamily="50" charset="-128"/>
                          <a:ea typeface="HGPｺﾞｼｯｸM" panose="020B0600000000000000" pitchFamily="50" charset="-128"/>
                        </a:rPr>
                        <a:t>金</a:t>
                      </a:r>
                      <a:r>
                        <a:rPr lang="ja-JP" sz="800" b="1" kern="100" dirty="0">
                          <a:effectLst/>
                          <a:latin typeface="HGPｺﾞｼｯｸM" panose="020B0600000000000000" pitchFamily="50" charset="-128"/>
                          <a:ea typeface="HGPｺﾞｼｯｸM" panose="020B0600000000000000" pitchFamily="50" charset="-128"/>
                        </a:rPr>
                        <a:t>）</a:t>
                      </a:r>
                    </a:p>
                    <a:p>
                      <a:pPr algn="just"/>
                      <a:r>
                        <a:rPr lang="ja-JP" sz="800" b="1" kern="100" dirty="0">
                          <a:effectLst/>
                          <a:latin typeface="HGPｺﾞｼｯｸM" panose="020B0600000000000000" pitchFamily="50" charset="-128"/>
                          <a:ea typeface="HGPｺﾞｼｯｸM" panose="020B0600000000000000" pitchFamily="50" charset="-128"/>
                        </a:rPr>
                        <a:t>元気創造プラザ</a:t>
                      </a:r>
                      <a:r>
                        <a:rPr lang="en-US" altLang="ja-JP" sz="800" b="1" kern="100" dirty="0">
                          <a:effectLst/>
                          <a:latin typeface="HGPｺﾞｼｯｸM" panose="020B0600000000000000" pitchFamily="50" charset="-128"/>
                          <a:ea typeface="HGPｺﾞｼｯｸM" panose="020B0600000000000000" pitchFamily="50" charset="-128"/>
                        </a:rPr>
                        <a:t>4</a:t>
                      </a:r>
                      <a:r>
                        <a:rPr lang="ja-JP" sz="800" b="1" kern="100" dirty="0">
                          <a:effectLst/>
                          <a:latin typeface="HGPｺﾞｼｯｸM" panose="020B0600000000000000" pitchFamily="50" charset="-128"/>
                          <a:ea typeface="HGPｺﾞｼｯｸM" panose="020B0600000000000000" pitchFamily="50" charset="-128"/>
                        </a:rPr>
                        <a:t>階</a:t>
                      </a:r>
                      <a:endParaRPr lang="en-US" altLang="ja-JP" sz="800" b="1" kern="100" dirty="0">
                        <a:effectLst/>
                        <a:latin typeface="HGPｺﾞｼｯｸM" panose="020B0600000000000000" pitchFamily="50" charset="-128"/>
                        <a:ea typeface="HGPｺﾞｼｯｸM" panose="020B0600000000000000" pitchFamily="50" charset="-128"/>
                      </a:endParaRPr>
                    </a:p>
                    <a:p>
                      <a:pPr algn="just"/>
                      <a:r>
                        <a:rPr lang="ja-JP" altLang="en-US" sz="800" b="1" kern="100" dirty="0">
                          <a:effectLst/>
                          <a:latin typeface="HGPｺﾞｼｯｸM" panose="020B0600000000000000" pitchFamily="50" charset="-128"/>
                          <a:ea typeface="HGPｺﾞｼｯｸM" panose="020B0600000000000000" pitchFamily="50" charset="-128"/>
                        </a:rPr>
                        <a:t>ホール</a:t>
                      </a:r>
                      <a:endParaRPr lang="ja-JP" sz="800" b="1" kern="100" dirty="0">
                        <a:effectLst/>
                        <a:latin typeface="HGPｺﾞｼｯｸM" panose="020B0600000000000000" pitchFamily="50" charset="-128"/>
                        <a:ea typeface="HGPｺﾞｼｯｸM" panose="020B0600000000000000" pitchFamily="50" charset="-128"/>
                        <a:cs typeface="Times New Roman" panose="02020603050405020304" pitchFamily="18" charset="0"/>
                      </a:endParaRPr>
                    </a:p>
                  </a:txBody>
                  <a:tcPr marL="68580" marR="68580" marT="0" marB="0"/>
                </a:tc>
                <a:tc>
                  <a:txBody>
                    <a:bodyPr/>
                    <a:lstStyle/>
                    <a:p>
                      <a:pPr algn="just"/>
                      <a:endParaRPr lang="en-US" altLang="ja-JP" sz="900" b="1" kern="100" dirty="0">
                        <a:effectLst/>
                        <a:latin typeface="HGPｺﾞｼｯｸM" panose="020B0600000000000000" pitchFamily="50" charset="-128"/>
                        <a:ea typeface="HGPｺﾞｼｯｸM" panose="020B0600000000000000" pitchFamily="50" charset="-128"/>
                      </a:endParaRPr>
                    </a:p>
                    <a:p>
                      <a:pPr algn="just"/>
                      <a:r>
                        <a:rPr lang="ja-JP" altLang="en-US" sz="800" b="1" kern="100" dirty="0">
                          <a:effectLst/>
                          <a:latin typeface="HGPｺﾞｼｯｸM" panose="020B0600000000000000" pitchFamily="50" charset="-128"/>
                          <a:ea typeface="HGPｺﾞｼｯｸM" panose="020B0600000000000000" pitchFamily="50" charset="-128"/>
                        </a:rPr>
                        <a:t>午後</a:t>
                      </a:r>
                      <a:r>
                        <a:rPr lang="en-US" altLang="ja-JP" sz="800" b="1" kern="100" dirty="0">
                          <a:effectLst/>
                          <a:latin typeface="HGPｺﾞｼｯｸM" panose="020B0600000000000000" pitchFamily="50" charset="-128"/>
                          <a:ea typeface="HGPｺﾞｼｯｸM" panose="020B0600000000000000" pitchFamily="50" charset="-128"/>
                        </a:rPr>
                        <a:t>7</a:t>
                      </a:r>
                      <a:r>
                        <a:rPr lang="ja-JP" altLang="en-US" sz="800" b="1" kern="100" dirty="0">
                          <a:effectLst/>
                          <a:latin typeface="HGPｺﾞｼｯｸM" panose="020B0600000000000000" pitchFamily="50" charset="-128"/>
                          <a:ea typeface="HGPｺﾞｼｯｸM" panose="020B0600000000000000" pitchFamily="50" charset="-128"/>
                        </a:rPr>
                        <a:t>時</a:t>
                      </a:r>
                      <a:r>
                        <a:rPr lang="en-US" altLang="ja-JP" sz="800" b="1" kern="100" dirty="0">
                          <a:effectLst/>
                          <a:latin typeface="HGPｺﾞｼｯｸM" panose="020B0600000000000000" pitchFamily="50" charset="-128"/>
                          <a:ea typeface="HGPｺﾞｼｯｸM" panose="020B0600000000000000" pitchFamily="50" charset="-128"/>
                        </a:rPr>
                        <a:t>00</a:t>
                      </a:r>
                      <a:r>
                        <a:rPr lang="ja-JP" altLang="en-US" sz="800" b="1" kern="100" dirty="0">
                          <a:effectLst/>
                          <a:latin typeface="HGPｺﾞｼｯｸM" panose="020B0600000000000000" pitchFamily="50" charset="-128"/>
                          <a:ea typeface="HGPｺﾞｼｯｸM" panose="020B0600000000000000" pitchFamily="50" charset="-128"/>
                        </a:rPr>
                        <a:t>分</a:t>
                      </a:r>
                      <a:endParaRPr lang="ja-JP" sz="800" b="1" kern="100" dirty="0">
                        <a:effectLst/>
                        <a:latin typeface="HGPｺﾞｼｯｸM" panose="020B0600000000000000" pitchFamily="50" charset="-128"/>
                        <a:ea typeface="HGPｺﾞｼｯｸM" panose="020B0600000000000000" pitchFamily="50" charset="-128"/>
                      </a:endParaRPr>
                    </a:p>
                    <a:p>
                      <a:pPr algn="just"/>
                      <a:r>
                        <a:rPr lang="ja-JP" sz="800" b="1" kern="100" dirty="0">
                          <a:effectLst/>
                          <a:latin typeface="HGPｺﾞｼｯｸM" panose="020B0600000000000000" pitchFamily="50" charset="-128"/>
                          <a:ea typeface="HGPｺﾞｼｯｸM" panose="020B0600000000000000" pitchFamily="50" charset="-128"/>
                        </a:rPr>
                        <a:t>～</a:t>
                      </a:r>
                      <a:r>
                        <a:rPr lang="ja-JP" altLang="en-US" sz="800" b="1" kern="100" dirty="0">
                          <a:effectLst/>
                          <a:latin typeface="HGPｺﾞｼｯｸM" panose="020B0600000000000000" pitchFamily="50" charset="-128"/>
                          <a:ea typeface="HGPｺﾞｼｯｸM" panose="020B0600000000000000" pitchFamily="50" charset="-128"/>
                        </a:rPr>
                        <a:t>午後</a:t>
                      </a:r>
                      <a:r>
                        <a:rPr lang="en-US" altLang="ja-JP" sz="800" b="1" kern="100" dirty="0">
                          <a:effectLst/>
                          <a:latin typeface="HGPｺﾞｼｯｸM" panose="020B0600000000000000" pitchFamily="50" charset="-128"/>
                          <a:ea typeface="HGPｺﾞｼｯｸM" panose="020B0600000000000000" pitchFamily="50" charset="-128"/>
                        </a:rPr>
                        <a:t>8</a:t>
                      </a:r>
                      <a:r>
                        <a:rPr lang="ja-JP" altLang="en-US" sz="800" b="1" kern="100" dirty="0">
                          <a:effectLst/>
                          <a:latin typeface="HGPｺﾞｼｯｸM" panose="020B0600000000000000" pitchFamily="50" charset="-128"/>
                          <a:ea typeface="HGPｺﾞｼｯｸM" panose="020B0600000000000000" pitchFamily="50" charset="-128"/>
                        </a:rPr>
                        <a:t>時</a:t>
                      </a:r>
                      <a:r>
                        <a:rPr lang="en-US" altLang="ja-JP" sz="800" b="1" kern="100" dirty="0">
                          <a:effectLst/>
                          <a:latin typeface="HGPｺﾞｼｯｸM" panose="020B0600000000000000" pitchFamily="50" charset="-128"/>
                          <a:ea typeface="HGPｺﾞｼｯｸM" panose="020B0600000000000000" pitchFamily="50" charset="-128"/>
                        </a:rPr>
                        <a:t>30</a:t>
                      </a:r>
                      <a:r>
                        <a:rPr lang="ja-JP" altLang="en-US" sz="800" b="1" kern="100" dirty="0">
                          <a:effectLst/>
                          <a:latin typeface="HGPｺﾞｼｯｸM" panose="020B0600000000000000" pitchFamily="50" charset="-128"/>
                          <a:ea typeface="HGPｺﾞｼｯｸM" panose="020B0600000000000000" pitchFamily="50" charset="-128"/>
                        </a:rPr>
                        <a:t>分</a:t>
                      </a:r>
                      <a:endParaRPr lang="ja-JP" sz="800" b="1" kern="100" dirty="0">
                        <a:effectLst/>
                        <a:latin typeface="HGPｺﾞｼｯｸM" panose="020B0600000000000000" pitchFamily="50" charset="-128"/>
                        <a:ea typeface="HGPｺﾞｼｯｸM" panose="020B0600000000000000" pitchFamily="50" charset="-128"/>
                        <a:cs typeface="Times New Roman" panose="02020603050405020304" pitchFamily="18" charset="0"/>
                      </a:endParaRPr>
                    </a:p>
                  </a:txBody>
                  <a:tcPr marL="68580" marR="68580" marT="0" marB="0"/>
                </a:tc>
                <a:tc>
                  <a:txBody>
                    <a:bodyPr/>
                    <a:lstStyle/>
                    <a:p>
                      <a:pPr algn="just"/>
                      <a:r>
                        <a:rPr lang="ja-JP" altLang="en-US" sz="1100" b="1" kern="100" dirty="0">
                          <a:effectLst/>
                          <a:latin typeface="HGPｺﾞｼｯｸM" panose="020B0600000000000000" pitchFamily="50" charset="-128"/>
                          <a:ea typeface="HGPｺﾞｼｯｸM" panose="020B0600000000000000" pitchFamily="50" charset="-128"/>
                        </a:rPr>
                        <a:t>体のしくみ・動きについて</a:t>
                      </a:r>
                      <a:endParaRPr lang="en-US" altLang="ja-JP" sz="1100" b="1" kern="100" dirty="0">
                        <a:effectLst/>
                        <a:latin typeface="HGPｺﾞｼｯｸM" panose="020B0600000000000000" pitchFamily="50" charset="-128"/>
                        <a:ea typeface="HGPｺﾞｼｯｸM" panose="020B0600000000000000" pitchFamily="50" charset="-128"/>
                      </a:endParaRPr>
                    </a:p>
                    <a:p>
                      <a:pPr algn="just"/>
                      <a:r>
                        <a:rPr lang="ja-JP" altLang="en-US" sz="1100" b="1" kern="100" dirty="0">
                          <a:effectLst/>
                          <a:latin typeface="HGPｺﾞｼｯｸM" panose="020B0600000000000000" pitchFamily="50" charset="-128"/>
                          <a:ea typeface="HGPｺﾞｼｯｸM" panose="020B0600000000000000" pitchFamily="50" charset="-128"/>
                        </a:rPr>
                        <a:t>ー簡単な実技含むー</a:t>
                      </a:r>
                      <a:endParaRPr lang="ja-JP" sz="1100" b="1" kern="100" dirty="0">
                        <a:effectLst/>
                        <a:latin typeface="HGPｺﾞｼｯｸM" panose="020B0600000000000000" pitchFamily="50" charset="-128"/>
                        <a:ea typeface="HGPｺﾞｼｯｸM" panose="020B0600000000000000" pitchFamily="50" charset="-128"/>
                        <a:cs typeface="Times New Roman" panose="02020603050405020304" pitchFamily="18" charset="0"/>
                      </a:endParaRPr>
                    </a:p>
                  </a:txBody>
                  <a:tcPr marL="68580" marR="68580" marT="0" marB="0" anchor="ctr"/>
                </a:tc>
                <a:tc>
                  <a:txBody>
                    <a:bodyPr/>
                    <a:lstStyle/>
                    <a:p>
                      <a:pPr algn="just"/>
                      <a:r>
                        <a:rPr lang="ja-JP" altLang="en-US" sz="700" b="1" kern="100" dirty="0">
                          <a:effectLst/>
                          <a:latin typeface="HGPｺﾞｼｯｸM" panose="020B0600000000000000" pitchFamily="50" charset="-128"/>
                          <a:ea typeface="HGPｺﾞｼｯｸM" panose="020B0600000000000000" pitchFamily="50" charset="-128"/>
                        </a:rPr>
                        <a:t>早稲田大学エクステンションセンター</a:t>
                      </a:r>
                      <a:endParaRPr lang="en-US" altLang="ja-JP" sz="700" b="1" kern="100" dirty="0">
                        <a:effectLst/>
                        <a:latin typeface="HGPｺﾞｼｯｸM" panose="020B0600000000000000" pitchFamily="50" charset="-128"/>
                        <a:ea typeface="HGPｺﾞｼｯｸM" panose="020B0600000000000000" pitchFamily="50" charset="-128"/>
                      </a:endParaRPr>
                    </a:p>
                    <a:p>
                      <a:pPr algn="just"/>
                      <a:r>
                        <a:rPr lang="ja-JP" altLang="en-US" sz="700" b="1" kern="100" dirty="0">
                          <a:effectLst/>
                          <a:latin typeface="HGPｺﾞｼｯｸM" panose="020B0600000000000000" pitchFamily="50" charset="-128"/>
                          <a:ea typeface="HGPｺﾞｼｯｸM" panose="020B0600000000000000" pitchFamily="50" charset="-128"/>
                        </a:rPr>
                        <a:t>非常勤講師</a:t>
                      </a:r>
                      <a:endParaRPr lang="en-US" altLang="ja-JP" sz="700" b="1" kern="100" dirty="0">
                        <a:effectLst/>
                        <a:latin typeface="HGPｺﾞｼｯｸM" panose="020B0600000000000000" pitchFamily="50" charset="-128"/>
                        <a:ea typeface="HGPｺﾞｼｯｸM" panose="020B0600000000000000" pitchFamily="50" charset="-128"/>
                      </a:endParaRPr>
                    </a:p>
                    <a:p>
                      <a:pPr algn="just"/>
                      <a:r>
                        <a:rPr lang="ja-JP" altLang="en-US" sz="700" b="1" kern="100" dirty="0">
                          <a:effectLst/>
                          <a:latin typeface="HGPｺﾞｼｯｸM" panose="020B0600000000000000" pitchFamily="50" charset="-128"/>
                          <a:ea typeface="HGPｺﾞｼｯｸM" panose="020B0600000000000000" pitchFamily="50" charset="-128"/>
                        </a:rPr>
                        <a:t>健康運動指導士</a:t>
                      </a:r>
                      <a:endParaRPr lang="en-US" altLang="ja-JP" sz="700" b="1" kern="100" dirty="0">
                        <a:effectLst/>
                        <a:latin typeface="HGPｺﾞｼｯｸM" panose="020B0600000000000000" pitchFamily="50" charset="-128"/>
                        <a:ea typeface="HGPｺﾞｼｯｸM" panose="020B0600000000000000" pitchFamily="50" charset="-128"/>
                      </a:endParaRPr>
                    </a:p>
                    <a:p>
                      <a:pPr algn="just"/>
                      <a:r>
                        <a:rPr lang="ja-JP" altLang="en-US" sz="700" b="1" kern="100" dirty="0">
                          <a:effectLst/>
                          <a:latin typeface="HGPｺﾞｼｯｸM" panose="020B0600000000000000" pitchFamily="50" charset="-128"/>
                          <a:ea typeface="HGPｺﾞｼｯｸM" panose="020B0600000000000000" pitchFamily="50" charset="-128"/>
                        </a:rPr>
                        <a:t>オフィス・ケア代表</a:t>
                      </a:r>
                      <a:endParaRPr lang="en-US" altLang="ja-JP" sz="700" b="1" kern="100" dirty="0">
                        <a:effectLst/>
                        <a:latin typeface="HGPｺﾞｼｯｸM" panose="020B0600000000000000" pitchFamily="50" charset="-128"/>
                        <a:ea typeface="HGPｺﾞｼｯｸM" panose="020B0600000000000000" pitchFamily="50" charset="-128"/>
                      </a:endParaRPr>
                    </a:p>
                    <a:p>
                      <a:pPr algn="just"/>
                      <a:r>
                        <a:rPr lang="ja-JP" altLang="en-US" sz="800" b="1" kern="100" dirty="0">
                          <a:effectLst/>
                          <a:latin typeface="HGPｺﾞｼｯｸM" panose="020B0600000000000000" pitchFamily="50" charset="-128"/>
                          <a:ea typeface="HGPｺﾞｼｯｸM" panose="020B0600000000000000" pitchFamily="50" charset="-128"/>
                        </a:rPr>
                        <a:t>　　</a:t>
                      </a:r>
                      <a:r>
                        <a:rPr lang="ja-JP" altLang="en-US" sz="1100" b="1" kern="100" dirty="0">
                          <a:effectLst/>
                          <a:latin typeface="HGPｺﾞｼｯｸM" panose="020B0600000000000000" pitchFamily="50" charset="-128"/>
                          <a:ea typeface="HGPｺﾞｼｯｸM" panose="020B0600000000000000" pitchFamily="50" charset="-128"/>
                        </a:rPr>
                        <a:t>古田　裕子　先生</a:t>
                      </a:r>
                      <a:endParaRPr lang="ja-JP" sz="800" b="1" kern="100" dirty="0">
                        <a:effectLst/>
                        <a:latin typeface="HGPｺﾞｼｯｸM" panose="020B0600000000000000" pitchFamily="50" charset="-128"/>
                        <a:ea typeface="HGPｺﾞｼｯｸM" panose="020B0600000000000000" pitchFamily="50" charset="-128"/>
                        <a:cs typeface="Times New Roman" panose="02020603050405020304" pitchFamily="18" charset="0"/>
                      </a:endParaRPr>
                    </a:p>
                  </a:txBody>
                  <a:tcPr marL="68580" marR="68580" marT="0" marB="0" anchor="ctr"/>
                </a:tc>
                <a:extLst>
                  <a:ext uri="{0D108BD9-81ED-4DB2-BD59-A6C34878D82A}">
                    <a16:rowId xmlns:a16="http://schemas.microsoft.com/office/drawing/2014/main" val="3787811575"/>
                  </a:ext>
                </a:extLst>
              </a:tr>
            </a:tbl>
          </a:graphicData>
        </a:graphic>
      </p:graphicFrame>
      <p:sp>
        <p:nvSpPr>
          <p:cNvPr id="13" name="テキスト ボックス 12">
            <a:extLst>
              <a:ext uri="{FF2B5EF4-FFF2-40B4-BE49-F238E27FC236}">
                <a16:creationId xmlns:a16="http://schemas.microsoft.com/office/drawing/2014/main" id="{0CC29A89-ED66-4F50-B8C5-CFE24321C6C9}"/>
              </a:ext>
            </a:extLst>
          </p:cNvPr>
          <p:cNvSpPr txBox="1"/>
          <p:nvPr/>
        </p:nvSpPr>
        <p:spPr>
          <a:xfrm>
            <a:off x="96864" y="6431132"/>
            <a:ext cx="6761136" cy="3662541"/>
          </a:xfrm>
          <a:prstGeom prst="rect">
            <a:avLst/>
          </a:prstGeom>
          <a:noFill/>
        </p:spPr>
        <p:txBody>
          <a:bodyPr wrap="square" rtlCol="0">
            <a:spAutoFit/>
          </a:bodyPr>
          <a:lstStyle/>
          <a:p>
            <a:r>
              <a:rPr kumimoji="1" lang="en-US" altLang="ja-JP" sz="1110" b="1" dirty="0">
                <a:latin typeface="HGSｺﾞｼｯｸM" panose="020B0600000000000000" pitchFamily="50" charset="-128"/>
                <a:ea typeface="HGSｺﾞｼｯｸM" panose="020B0600000000000000" pitchFamily="50" charset="-128"/>
              </a:rPr>
              <a:t> 7</a:t>
            </a:r>
            <a:r>
              <a:rPr kumimoji="1" lang="ja-JP" altLang="en-US" sz="1110" b="1" dirty="0">
                <a:latin typeface="HGSｺﾞｼｯｸM" panose="020B0600000000000000" pitchFamily="50" charset="-128"/>
                <a:ea typeface="HGSｺﾞｼｯｸM" panose="020B0600000000000000" pitchFamily="50" charset="-128"/>
              </a:rPr>
              <a:t>　認定等　　</a:t>
            </a:r>
            <a:r>
              <a:rPr kumimoji="1" lang="ja-JP" altLang="en-US" sz="1110" dirty="0">
                <a:latin typeface="HGSｺﾞｼｯｸM" panose="020B0600000000000000" pitchFamily="50" charset="-128"/>
                <a:ea typeface="HGSｺﾞｼｯｸM" panose="020B0600000000000000" pitchFamily="50" charset="-128"/>
              </a:rPr>
              <a:t>⑴　指導員登録者は、</a:t>
            </a:r>
            <a:r>
              <a:rPr kumimoji="1" lang="en-US" altLang="ja-JP" sz="1110" dirty="0">
                <a:latin typeface="HGSｺﾞｼｯｸM" panose="020B0600000000000000" pitchFamily="50" charset="-128"/>
                <a:ea typeface="HGSｺﾞｼｯｸM" panose="020B0600000000000000" pitchFamily="50" charset="-128"/>
              </a:rPr>
              <a:t>1</a:t>
            </a:r>
            <a:r>
              <a:rPr kumimoji="1" lang="ja-JP" altLang="en-US" sz="1110" dirty="0">
                <a:latin typeface="HGSｺﾞｼｯｸM" panose="020B0600000000000000" pitchFamily="50" charset="-128"/>
                <a:ea typeface="HGSｺﾞｼｯｸM" panose="020B0600000000000000" pitchFamily="50" charset="-128"/>
              </a:rPr>
              <a:t>回以上受講されると更新対象となります。</a:t>
            </a:r>
            <a:endParaRPr kumimoji="1" lang="en-US" altLang="ja-JP" sz="1110" dirty="0">
              <a:latin typeface="HGSｺﾞｼｯｸM" panose="020B0600000000000000" pitchFamily="50" charset="-128"/>
              <a:ea typeface="HGSｺﾞｼｯｸM" panose="020B0600000000000000" pitchFamily="50" charset="-128"/>
            </a:endParaRPr>
          </a:p>
          <a:p>
            <a:r>
              <a:rPr kumimoji="1" lang="ja-JP" altLang="en-US" sz="1110" dirty="0">
                <a:latin typeface="HGSｺﾞｼｯｸM" panose="020B0600000000000000" pitchFamily="50" charset="-128"/>
                <a:ea typeface="HGSｺﾞｼｯｸM" panose="020B0600000000000000" pitchFamily="50" charset="-128"/>
              </a:rPr>
              <a:t>　　　　　　　　  なお、三鷹市スポーツ指導員認定証を当日ご持参ください。</a:t>
            </a:r>
            <a:endParaRPr kumimoji="1" lang="en-US" altLang="ja-JP" sz="1110" dirty="0">
              <a:latin typeface="HGSｺﾞｼｯｸM" panose="020B0600000000000000" pitchFamily="50" charset="-128"/>
              <a:ea typeface="HGSｺﾞｼｯｸM" panose="020B0600000000000000" pitchFamily="50" charset="-128"/>
            </a:endParaRPr>
          </a:p>
          <a:p>
            <a:r>
              <a:rPr kumimoji="1" lang="ja-JP" altLang="en-US" sz="1110" b="1" dirty="0">
                <a:latin typeface="HGSｺﾞｼｯｸM" panose="020B0600000000000000" pitchFamily="50" charset="-128"/>
                <a:ea typeface="HGSｺﾞｼｯｸM" panose="020B0600000000000000" pitchFamily="50" charset="-128"/>
              </a:rPr>
              <a:t>　　　　</a:t>
            </a:r>
            <a:r>
              <a:rPr kumimoji="1" lang="ja-JP" altLang="en-US" sz="1110" dirty="0">
                <a:latin typeface="HGSｺﾞｼｯｸM" panose="020B0600000000000000" pitchFamily="50" charset="-128"/>
                <a:ea typeface="HGSｺﾞｼｯｸM" panose="020B0600000000000000" pitchFamily="50" charset="-128"/>
              </a:rPr>
              <a:t>　      ⑵　</a:t>
            </a:r>
            <a:r>
              <a:rPr kumimoji="1" lang="ja-JP" altLang="en-US" sz="1110" b="1" dirty="0">
                <a:latin typeface="HGSｺﾞｼｯｸM" panose="020B0600000000000000" pitchFamily="50" charset="-128"/>
                <a:ea typeface="HGSｺﾞｼｯｸM" panose="020B0600000000000000" pitchFamily="50" charset="-128"/>
              </a:rPr>
              <a:t>新規</a:t>
            </a:r>
            <a:r>
              <a:rPr kumimoji="1" lang="ja-JP" altLang="en-US" sz="1110" dirty="0">
                <a:latin typeface="HGSｺﾞｼｯｸM" panose="020B0600000000000000" pitchFamily="50" charset="-128"/>
                <a:ea typeface="HGSｺﾞｼｯｸM" panose="020B0600000000000000" pitchFamily="50" charset="-128"/>
              </a:rPr>
              <a:t>に資格認定を希望する方は、全回受講し、受講後「講義内容についての感想」</a:t>
            </a:r>
            <a:endParaRPr kumimoji="1" lang="en-US" altLang="ja-JP" sz="1110" dirty="0">
              <a:latin typeface="HGSｺﾞｼｯｸM" panose="020B0600000000000000" pitchFamily="50" charset="-128"/>
              <a:ea typeface="HGSｺﾞｼｯｸM" panose="020B0600000000000000" pitchFamily="50" charset="-128"/>
            </a:endParaRPr>
          </a:p>
          <a:p>
            <a:r>
              <a:rPr kumimoji="1" lang="ja-JP" altLang="en-US" sz="1110" dirty="0">
                <a:latin typeface="HGSｺﾞｼｯｸM" panose="020B0600000000000000" pitchFamily="50" charset="-128"/>
                <a:ea typeface="HGSｺﾞｼｯｸM" panose="020B0600000000000000" pitchFamily="50" charset="-128"/>
              </a:rPr>
              <a:t>　　　　　　　　  をテーマに</a:t>
            </a:r>
            <a:r>
              <a:rPr kumimoji="1" lang="en-US" altLang="ja-JP" sz="1110" dirty="0">
                <a:latin typeface="HGSｺﾞｼｯｸM" panose="020B0600000000000000" pitchFamily="50" charset="-128"/>
                <a:ea typeface="HGSｺﾞｼｯｸM" panose="020B0600000000000000" pitchFamily="50" charset="-128"/>
              </a:rPr>
              <a:t>400</a:t>
            </a:r>
            <a:r>
              <a:rPr kumimoji="1" lang="ja-JP" altLang="en-US" sz="1110" dirty="0">
                <a:latin typeface="HGSｺﾞｼｯｸM" panose="020B0600000000000000" pitchFamily="50" charset="-128"/>
                <a:ea typeface="HGSｺﾞｼｯｸM" panose="020B0600000000000000" pitchFamily="50" charset="-128"/>
              </a:rPr>
              <a:t>字詰め原稿用紙</a:t>
            </a:r>
            <a:r>
              <a:rPr kumimoji="1" lang="en-US" altLang="ja-JP" sz="1110" dirty="0">
                <a:latin typeface="HGSｺﾞｼｯｸM" panose="020B0600000000000000" pitchFamily="50" charset="-128"/>
                <a:ea typeface="HGSｺﾞｼｯｸM" panose="020B0600000000000000" pitchFamily="50" charset="-128"/>
              </a:rPr>
              <a:t>1</a:t>
            </a:r>
            <a:r>
              <a:rPr kumimoji="1" lang="ja-JP" altLang="en-US" sz="1110" dirty="0">
                <a:latin typeface="HGSｺﾞｼｯｸM" panose="020B0600000000000000" pitchFamily="50" charset="-128"/>
                <a:ea typeface="HGSｺﾞｼｯｸM" panose="020B0600000000000000" pitchFamily="50" charset="-128"/>
              </a:rPr>
              <a:t>枚のレポートを提出していただきます。</a:t>
            </a:r>
            <a:endParaRPr kumimoji="1" lang="en-US" altLang="ja-JP" sz="1110" dirty="0">
              <a:latin typeface="HGSｺﾞｼｯｸM" panose="020B0600000000000000" pitchFamily="50" charset="-128"/>
              <a:ea typeface="HGSｺﾞｼｯｸM" panose="020B0600000000000000" pitchFamily="50" charset="-128"/>
            </a:endParaRPr>
          </a:p>
          <a:p>
            <a:r>
              <a:rPr kumimoji="1" lang="ja-JP" altLang="en-US" sz="1110" dirty="0">
                <a:latin typeface="HGSｺﾞｼｯｸM" panose="020B0600000000000000" pitchFamily="50" charset="-128"/>
                <a:ea typeface="HGSｺﾞｼｯｸM" panose="020B0600000000000000" pitchFamily="50" charset="-128"/>
              </a:rPr>
              <a:t>　　　　　　　　　</a:t>
            </a:r>
            <a:r>
              <a:rPr kumimoji="1" lang="ja-JP" altLang="en-US" sz="1110" b="1" dirty="0">
                <a:solidFill>
                  <a:srgbClr val="7030A0"/>
                </a:solidFill>
                <a:latin typeface="HGSｺﾞｼｯｸM" panose="020B0600000000000000" pitchFamily="50" charset="-128"/>
                <a:ea typeface="HGSｺﾞｼｯｸM" panose="020B0600000000000000" pitchFamily="50" charset="-128"/>
              </a:rPr>
              <a:t>提出期限　令和７年２月</a:t>
            </a:r>
            <a:r>
              <a:rPr kumimoji="1" lang="en-US" altLang="ja-JP" sz="1110" b="1" dirty="0">
                <a:solidFill>
                  <a:srgbClr val="7030A0"/>
                </a:solidFill>
                <a:latin typeface="HGSｺﾞｼｯｸM" panose="020B0600000000000000" pitchFamily="50" charset="-128"/>
                <a:ea typeface="HGSｺﾞｼｯｸM" panose="020B0600000000000000" pitchFamily="50" charset="-128"/>
              </a:rPr>
              <a:t>28</a:t>
            </a:r>
            <a:r>
              <a:rPr kumimoji="1" lang="ja-JP" altLang="en-US" sz="1110" b="1" dirty="0">
                <a:solidFill>
                  <a:srgbClr val="7030A0"/>
                </a:solidFill>
                <a:latin typeface="HGSｺﾞｼｯｸM" panose="020B0600000000000000" pitchFamily="50" charset="-128"/>
                <a:ea typeface="HGSｺﾞｼｯｸM" panose="020B0600000000000000" pitchFamily="50" charset="-128"/>
              </a:rPr>
              <a:t>日（金）</a:t>
            </a:r>
            <a:endParaRPr kumimoji="1" lang="en-US" altLang="ja-JP" sz="1110" b="1" dirty="0">
              <a:solidFill>
                <a:srgbClr val="7030A0"/>
              </a:solidFill>
              <a:latin typeface="HGSｺﾞｼｯｸM" panose="020B0600000000000000" pitchFamily="50" charset="-128"/>
              <a:ea typeface="HGSｺﾞｼｯｸM" panose="020B0600000000000000" pitchFamily="50" charset="-128"/>
            </a:endParaRPr>
          </a:p>
          <a:p>
            <a:r>
              <a:rPr kumimoji="1" lang="ja-JP" altLang="en-US" sz="1110" dirty="0">
                <a:latin typeface="HGSｺﾞｼｯｸM" panose="020B0600000000000000" pitchFamily="50" charset="-128"/>
                <a:ea typeface="HGSｺﾞｼｯｸM" panose="020B0600000000000000" pitchFamily="50" charset="-128"/>
              </a:rPr>
              <a:t>　　　　　   　⑶　 実習は、運動のできる服装で出席してください。</a:t>
            </a:r>
            <a:endParaRPr kumimoji="1" lang="en-US" altLang="ja-JP" sz="1110" dirty="0">
              <a:latin typeface="HGSｺﾞｼｯｸM" panose="020B0600000000000000" pitchFamily="50" charset="-128"/>
              <a:ea typeface="HGSｺﾞｼｯｸM" panose="020B0600000000000000" pitchFamily="50" charset="-128"/>
            </a:endParaRPr>
          </a:p>
          <a:p>
            <a:endParaRPr kumimoji="1" lang="en-US" altLang="ja-JP" sz="1110" b="1" dirty="0">
              <a:latin typeface="HGSｺﾞｼｯｸM" panose="020B0600000000000000" pitchFamily="50" charset="-128"/>
              <a:ea typeface="HGSｺﾞｼｯｸM" panose="020B0600000000000000" pitchFamily="50" charset="-128"/>
            </a:endParaRPr>
          </a:p>
          <a:p>
            <a:r>
              <a:rPr kumimoji="1" lang="en-US" altLang="ja-JP" sz="1110" b="1" dirty="0">
                <a:latin typeface="HGSｺﾞｼｯｸM" panose="020B0600000000000000" pitchFamily="50" charset="-128"/>
                <a:ea typeface="HGSｺﾞｼｯｸM" panose="020B0600000000000000" pitchFamily="50" charset="-128"/>
              </a:rPr>
              <a:t> 8</a:t>
            </a:r>
            <a:r>
              <a:rPr kumimoji="1" lang="ja-JP" altLang="en-US" sz="1110" b="1" dirty="0">
                <a:latin typeface="HGSｺﾞｼｯｸM" panose="020B0600000000000000" pitchFamily="50" charset="-128"/>
                <a:ea typeface="HGSｺﾞｼｯｸM" panose="020B0600000000000000" pitchFamily="50" charset="-128"/>
              </a:rPr>
              <a:t>　定員</a:t>
            </a:r>
            <a:r>
              <a:rPr kumimoji="1" lang="ja-JP" altLang="en-US" sz="1110" dirty="0">
                <a:latin typeface="HGSｺﾞｼｯｸM" panose="020B0600000000000000" pitchFamily="50" charset="-128"/>
                <a:ea typeface="HGSｺﾞｼｯｸM" panose="020B0600000000000000" pitchFamily="50" charset="-128"/>
              </a:rPr>
              <a:t>　　　先着各</a:t>
            </a:r>
            <a:r>
              <a:rPr kumimoji="1" lang="en-US" altLang="ja-JP" sz="1110" dirty="0">
                <a:latin typeface="HGSｺﾞｼｯｸM" panose="020B0600000000000000" pitchFamily="50" charset="-128"/>
                <a:ea typeface="HGSｺﾞｼｯｸM" panose="020B0600000000000000" pitchFamily="50" charset="-128"/>
              </a:rPr>
              <a:t>40</a:t>
            </a:r>
            <a:r>
              <a:rPr kumimoji="1" lang="ja-JP" altLang="en-US" sz="1110" dirty="0">
                <a:latin typeface="HGSｺﾞｼｯｸM" panose="020B0600000000000000" pitchFamily="50" charset="-128"/>
                <a:ea typeface="HGSｺﾞｼｯｸM" panose="020B0600000000000000" pitchFamily="50" charset="-128"/>
              </a:rPr>
              <a:t>名　　　　　　</a:t>
            </a:r>
            <a:endParaRPr kumimoji="1" lang="en-US" altLang="ja-JP" sz="1110" b="1" dirty="0">
              <a:latin typeface="HGSｺﾞｼｯｸM" panose="020B0600000000000000" pitchFamily="50" charset="-128"/>
              <a:ea typeface="HGSｺﾞｼｯｸM" panose="020B0600000000000000" pitchFamily="50" charset="-128"/>
            </a:endParaRPr>
          </a:p>
          <a:p>
            <a:r>
              <a:rPr kumimoji="1" lang="ja-JP" altLang="en-US" sz="1110" b="1" dirty="0">
                <a:latin typeface="HGSｺﾞｼｯｸM" panose="020B0600000000000000" pitchFamily="50" charset="-128"/>
                <a:ea typeface="HGSｺﾞｼｯｸM" panose="020B0600000000000000" pitchFamily="50" charset="-128"/>
              </a:rPr>
              <a:t> </a:t>
            </a:r>
            <a:endParaRPr kumimoji="1" lang="en-US" altLang="ja-JP" sz="1110" b="1" dirty="0">
              <a:latin typeface="HGSｺﾞｼｯｸM" panose="020B0600000000000000" pitchFamily="50" charset="-128"/>
              <a:ea typeface="HGSｺﾞｼｯｸM" panose="020B0600000000000000" pitchFamily="50" charset="-128"/>
            </a:endParaRPr>
          </a:p>
          <a:p>
            <a:r>
              <a:rPr kumimoji="1" lang="en-US" altLang="ja-JP" sz="1110" b="1" dirty="0">
                <a:latin typeface="HGSｺﾞｼｯｸM" panose="020B0600000000000000" pitchFamily="50" charset="-128"/>
                <a:ea typeface="HGSｺﾞｼｯｸM" panose="020B0600000000000000" pitchFamily="50" charset="-128"/>
              </a:rPr>
              <a:t> 9</a:t>
            </a:r>
            <a:r>
              <a:rPr kumimoji="1" lang="ja-JP" altLang="en-US" sz="1110" b="1" dirty="0">
                <a:latin typeface="HGSｺﾞｼｯｸM" panose="020B0600000000000000" pitchFamily="50" charset="-128"/>
                <a:ea typeface="HGSｺﾞｼｯｸM" panose="020B0600000000000000" pitchFamily="50" charset="-128"/>
              </a:rPr>
              <a:t>　参加料</a:t>
            </a:r>
            <a:r>
              <a:rPr kumimoji="1" lang="ja-JP" altLang="en-US" sz="1110" dirty="0">
                <a:latin typeface="HGSｺﾞｼｯｸM" panose="020B0600000000000000" pitchFamily="50" charset="-128"/>
                <a:ea typeface="HGSｺﾞｼｯｸM" panose="020B0600000000000000" pitchFamily="50" charset="-128"/>
              </a:rPr>
              <a:t>　　無料  </a:t>
            </a:r>
            <a:endParaRPr kumimoji="1" lang="en-US" altLang="ja-JP" sz="1110" dirty="0">
              <a:latin typeface="HGSｺﾞｼｯｸM" panose="020B0600000000000000" pitchFamily="50" charset="-128"/>
              <a:ea typeface="HGSｺﾞｼｯｸM" panose="020B0600000000000000" pitchFamily="50" charset="-128"/>
            </a:endParaRPr>
          </a:p>
          <a:p>
            <a:r>
              <a:rPr kumimoji="1" lang="ja-JP" altLang="en-US" sz="1110" dirty="0">
                <a:latin typeface="HGSｺﾞｼｯｸM" panose="020B0600000000000000" pitchFamily="50" charset="-128"/>
                <a:ea typeface="HGSｺﾞｼｯｸM" panose="020B0600000000000000" pitchFamily="50" charset="-128"/>
              </a:rPr>
              <a:t>　　　　　　　</a:t>
            </a:r>
            <a:r>
              <a:rPr kumimoji="1" lang="ja-JP" altLang="en-US" sz="1110" b="1" dirty="0">
                <a:latin typeface="HGSｺﾞｼｯｸM" panose="020B0600000000000000" pitchFamily="50" charset="-128"/>
                <a:ea typeface="HGSｺﾞｼｯｸM" panose="020B0600000000000000" pitchFamily="50" charset="-128"/>
              </a:rPr>
              <a:t>　　</a:t>
            </a:r>
            <a:r>
              <a:rPr kumimoji="1" lang="ja-JP" altLang="en-US" sz="1110" dirty="0">
                <a:latin typeface="HGSｺﾞｼｯｸM" panose="020B0600000000000000" pitchFamily="50" charset="-128"/>
                <a:ea typeface="HGSｺﾞｼｯｸM" panose="020B0600000000000000" pitchFamily="50" charset="-128"/>
              </a:rPr>
              <a:t>　　　</a:t>
            </a:r>
            <a:endParaRPr kumimoji="1" lang="en-US" altLang="ja-JP" sz="1110" b="1" dirty="0">
              <a:latin typeface="HGSｺﾞｼｯｸM" panose="020B0600000000000000" pitchFamily="50" charset="-128"/>
              <a:ea typeface="HGSｺﾞｼｯｸM" panose="020B0600000000000000" pitchFamily="50" charset="-128"/>
            </a:endParaRPr>
          </a:p>
          <a:p>
            <a:pPr marL="228600" indent="-228600">
              <a:buAutoNum type="arabicPlain" startAt="10"/>
            </a:pPr>
            <a:r>
              <a:rPr kumimoji="1" lang="ja-JP" altLang="en-US" sz="1110" b="1" dirty="0">
                <a:latin typeface="HGSｺﾞｼｯｸM" panose="020B0600000000000000" pitchFamily="50" charset="-128"/>
                <a:ea typeface="HGSｺﾞｼｯｸM" panose="020B0600000000000000" pitchFamily="50" charset="-128"/>
              </a:rPr>
              <a:t>申込方法　 </a:t>
            </a:r>
            <a:r>
              <a:rPr kumimoji="1" lang="ja-JP" altLang="en-US" sz="1110" dirty="0">
                <a:latin typeface="HGSｺﾞｼｯｸM" panose="020B0600000000000000" pitchFamily="50" charset="-128"/>
                <a:ea typeface="HGSｺﾞｼｯｸM" panose="020B0600000000000000" pitchFamily="50" charset="-128"/>
              </a:rPr>
              <a:t>申込票に必要事項をご記入の上、</a:t>
            </a:r>
            <a:r>
              <a:rPr kumimoji="1" lang="ja-JP" altLang="en-US" sz="1110" b="1" u="sng" dirty="0">
                <a:latin typeface="HGSｺﾞｼｯｸM" panose="020B0600000000000000" pitchFamily="50" charset="-128"/>
                <a:ea typeface="HGSｺﾞｼｯｸM" panose="020B0600000000000000" pitchFamily="50" charset="-128"/>
              </a:rPr>
              <a:t>１月８日</a:t>
            </a:r>
            <a:r>
              <a:rPr kumimoji="1" lang="en-US" altLang="ja-JP" sz="1110" b="1" u="sng" dirty="0">
                <a:latin typeface="HGSｺﾞｼｯｸM" panose="020B0600000000000000" pitchFamily="50" charset="-128"/>
                <a:ea typeface="HGSｺﾞｼｯｸM" panose="020B0600000000000000" pitchFamily="50" charset="-128"/>
              </a:rPr>
              <a:t>(</a:t>
            </a:r>
            <a:r>
              <a:rPr kumimoji="1" lang="ja-JP" altLang="en-US" sz="1110" b="1" u="sng" dirty="0">
                <a:latin typeface="HGSｺﾞｼｯｸM" panose="020B0600000000000000" pitchFamily="50" charset="-128"/>
                <a:ea typeface="HGSｺﾞｼｯｸM" panose="020B0600000000000000" pitchFamily="50" charset="-128"/>
              </a:rPr>
              <a:t>水）～１月</a:t>
            </a:r>
            <a:r>
              <a:rPr kumimoji="1" lang="en-US" altLang="ja-JP" sz="1110" b="1" u="sng" dirty="0">
                <a:latin typeface="HGSｺﾞｼｯｸM" panose="020B0600000000000000" pitchFamily="50" charset="-128"/>
                <a:ea typeface="HGSｺﾞｼｯｸM" panose="020B0600000000000000" pitchFamily="50" charset="-128"/>
              </a:rPr>
              <a:t>17</a:t>
            </a:r>
            <a:r>
              <a:rPr kumimoji="1" lang="ja-JP" altLang="en-US" sz="1110" b="1" u="sng" dirty="0">
                <a:latin typeface="HGSｺﾞｼｯｸM" panose="020B0600000000000000" pitchFamily="50" charset="-128"/>
                <a:ea typeface="HGSｺﾞｼｯｸM" panose="020B0600000000000000" pitchFamily="50" charset="-128"/>
              </a:rPr>
              <a:t>日</a:t>
            </a:r>
            <a:r>
              <a:rPr kumimoji="1" lang="en-US" altLang="ja-JP" sz="1110" b="1" u="sng" dirty="0">
                <a:latin typeface="HGSｺﾞｼｯｸM" panose="020B0600000000000000" pitchFamily="50" charset="-128"/>
                <a:ea typeface="HGSｺﾞｼｯｸM" panose="020B0600000000000000" pitchFamily="50" charset="-128"/>
              </a:rPr>
              <a:t>(</a:t>
            </a:r>
            <a:r>
              <a:rPr kumimoji="1" lang="ja-JP" altLang="en-US" sz="1110" b="1" u="sng" dirty="0">
                <a:latin typeface="HGSｺﾞｼｯｸM" panose="020B0600000000000000" pitchFamily="50" charset="-128"/>
                <a:ea typeface="HGSｺﾞｼｯｸM" panose="020B0600000000000000" pitchFamily="50" charset="-128"/>
              </a:rPr>
              <a:t>金</a:t>
            </a:r>
            <a:r>
              <a:rPr kumimoji="1" lang="en-US" altLang="ja-JP" sz="1110" b="1" u="sng" dirty="0">
                <a:latin typeface="HGSｺﾞｼｯｸM" panose="020B0600000000000000" pitchFamily="50" charset="-128"/>
                <a:ea typeface="HGSｺﾞｼｯｸM" panose="020B0600000000000000" pitchFamily="50" charset="-128"/>
              </a:rPr>
              <a:t>)</a:t>
            </a:r>
            <a:r>
              <a:rPr kumimoji="1" lang="ja-JP" altLang="en-US" sz="1110" dirty="0">
                <a:latin typeface="HGSｺﾞｼｯｸM" panose="020B0600000000000000" pitchFamily="50" charset="-128"/>
                <a:ea typeface="HGSｺﾞｼｯｸM" panose="020B0600000000000000" pitchFamily="50" charset="-128"/>
              </a:rPr>
              <a:t>にスポーツ協会事務局</a:t>
            </a:r>
            <a:endParaRPr kumimoji="1" lang="en-US" altLang="ja-JP" sz="1110" dirty="0">
              <a:latin typeface="HGSｺﾞｼｯｸM" panose="020B0600000000000000" pitchFamily="50" charset="-128"/>
              <a:ea typeface="HGSｺﾞｼｯｸM" panose="020B0600000000000000" pitchFamily="50" charset="-128"/>
            </a:endParaRPr>
          </a:p>
          <a:p>
            <a:r>
              <a:rPr kumimoji="1" lang="ja-JP" altLang="en-US" sz="1110" b="1" dirty="0">
                <a:latin typeface="HGSｺﾞｼｯｸM" panose="020B0600000000000000" pitchFamily="50" charset="-128"/>
                <a:ea typeface="HGSｺﾞｼｯｸM" panose="020B0600000000000000" pitchFamily="50" charset="-128"/>
              </a:rPr>
              <a:t>　　　　　　　</a:t>
            </a:r>
            <a:r>
              <a:rPr kumimoji="1" lang="ja-JP" altLang="en-US" sz="1110" dirty="0">
                <a:latin typeface="HGSｺﾞｼｯｸM" panose="020B0600000000000000" pitchFamily="50" charset="-128"/>
                <a:ea typeface="HGSｺﾞｼｯｸM" panose="020B0600000000000000" pitchFamily="50" charset="-128"/>
              </a:rPr>
              <a:t>まで</a:t>
            </a:r>
            <a:r>
              <a:rPr kumimoji="1" lang="en-US" altLang="ja-JP" sz="1110" b="1" dirty="0">
                <a:latin typeface="HGSｺﾞｼｯｸM" panose="020B0600000000000000" pitchFamily="50" charset="-128"/>
                <a:ea typeface="HGSｺﾞｼｯｸM" panose="020B0600000000000000" pitchFamily="50" charset="-128"/>
              </a:rPr>
              <a:t>FAX</a:t>
            </a:r>
            <a:r>
              <a:rPr kumimoji="1" lang="ja-JP" altLang="en-US" sz="1110" b="1" dirty="0">
                <a:latin typeface="HGSｺﾞｼｯｸM" panose="020B0600000000000000" pitchFamily="50" charset="-128"/>
                <a:ea typeface="HGSｺﾞｼｯｸM" panose="020B0600000000000000" pitchFamily="50" charset="-128"/>
              </a:rPr>
              <a:t>またはメールで</a:t>
            </a:r>
            <a:r>
              <a:rPr kumimoji="1" lang="ja-JP" altLang="en-US" sz="1110" dirty="0">
                <a:latin typeface="HGSｺﾞｼｯｸM" panose="020B0600000000000000" pitchFamily="50" charset="-128"/>
                <a:ea typeface="HGSｺﾞｼｯｸM" panose="020B0600000000000000" pitchFamily="50" charset="-128"/>
              </a:rPr>
              <a:t>お申込みください。　</a:t>
            </a:r>
            <a:endParaRPr kumimoji="1" lang="en-US" altLang="ja-JP" sz="1110" dirty="0">
              <a:latin typeface="HGSｺﾞｼｯｸM" panose="020B0600000000000000" pitchFamily="50" charset="-128"/>
              <a:ea typeface="HGSｺﾞｼｯｸM" panose="020B0600000000000000" pitchFamily="50" charset="-128"/>
            </a:endParaRPr>
          </a:p>
          <a:p>
            <a:r>
              <a:rPr kumimoji="1" lang="ja-JP" altLang="en-US" sz="1110" dirty="0">
                <a:latin typeface="HGSｺﾞｼｯｸM" panose="020B0600000000000000" pitchFamily="50" charset="-128"/>
                <a:ea typeface="HGSｺﾞｼｯｸM" panose="020B0600000000000000" pitchFamily="50" charset="-128"/>
              </a:rPr>
              <a:t>　　　　　　　新規資格認定を希望される方は同協会加盟団体の推薦を受けお申込みください。</a:t>
            </a:r>
            <a:endParaRPr kumimoji="1" lang="en-US" altLang="ja-JP" sz="1110" dirty="0">
              <a:latin typeface="HGSｺﾞｼｯｸM" panose="020B0600000000000000" pitchFamily="50" charset="-128"/>
              <a:ea typeface="HGSｺﾞｼｯｸM" panose="020B0600000000000000" pitchFamily="50" charset="-128"/>
            </a:endParaRPr>
          </a:p>
          <a:p>
            <a:r>
              <a:rPr kumimoji="1" lang="ja-JP" altLang="en-US" sz="1110" dirty="0">
                <a:latin typeface="HGSｺﾞｼｯｸM" panose="020B0600000000000000" pitchFamily="50" charset="-128"/>
                <a:ea typeface="HGSｺﾞｼｯｸM" panose="020B0600000000000000" pitchFamily="50" charset="-128"/>
              </a:rPr>
              <a:t>　　　　　　　　　　　　　　　　　　　　　　　　　　　　　　　　　　</a:t>
            </a:r>
            <a:r>
              <a:rPr kumimoji="1" lang="ja-JP" altLang="en-US" sz="1110" b="1" dirty="0">
                <a:latin typeface="HGSｺﾞｼｯｸM" panose="020B0600000000000000" pitchFamily="50" charset="-128"/>
                <a:ea typeface="HGSｺﾞｼｯｸM" panose="020B0600000000000000" pitchFamily="50" charset="-128"/>
              </a:rPr>
              <a:t>　　　　　　　</a:t>
            </a:r>
            <a:endParaRPr kumimoji="1" lang="en-US" altLang="ja-JP" sz="1110" b="1" dirty="0">
              <a:latin typeface="HGSｺﾞｼｯｸM" panose="020B0600000000000000" pitchFamily="50" charset="-128"/>
              <a:ea typeface="HGSｺﾞｼｯｸM" panose="020B0600000000000000" pitchFamily="50" charset="-128"/>
            </a:endParaRPr>
          </a:p>
          <a:p>
            <a:r>
              <a:rPr kumimoji="1" lang="ja-JP" altLang="en-US" sz="1110" b="1" dirty="0">
                <a:latin typeface="HGSｺﾞｼｯｸM" panose="020B0600000000000000" pitchFamily="50" charset="-128"/>
                <a:ea typeface="HGSｺﾞｼｯｸM" panose="020B0600000000000000" pitchFamily="50" charset="-128"/>
              </a:rPr>
              <a:t>お申込み・お問合せ　</a:t>
            </a:r>
            <a:r>
              <a:rPr kumimoji="1" lang="ja-JP" altLang="en-US" sz="1110" dirty="0">
                <a:latin typeface="HGSｺﾞｼｯｸM" panose="020B0600000000000000" pitchFamily="50" charset="-128"/>
                <a:ea typeface="HGSｺﾞｼｯｸM" panose="020B0600000000000000" pitchFamily="50" charset="-128"/>
              </a:rPr>
              <a:t>三鷹市スポーツ協会事務局　</a:t>
            </a:r>
            <a:endParaRPr kumimoji="1" lang="en-US" altLang="ja-JP" sz="1110" dirty="0">
              <a:latin typeface="HGSｺﾞｼｯｸM" panose="020B0600000000000000" pitchFamily="50" charset="-128"/>
              <a:ea typeface="HGSｺﾞｼｯｸM" panose="020B0600000000000000" pitchFamily="50" charset="-128"/>
            </a:endParaRPr>
          </a:p>
          <a:p>
            <a:r>
              <a:rPr kumimoji="1" lang="ja-JP" altLang="en-US" sz="1110" dirty="0">
                <a:latin typeface="HGSｺﾞｼｯｸM" panose="020B0600000000000000" pitchFamily="50" charset="-128"/>
                <a:ea typeface="HGSｺﾞｼｯｸM" panose="020B0600000000000000" pitchFamily="50" charset="-128"/>
              </a:rPr>
              <a:t>　　　　　　　　　　</a:t>
            </a:r>
            <a:r>
              <a:rPr kumimoji="1" lang="en-US" altLang="ja-JP" sz="1050" dirty="0">
                <a:latin typeface="HGSｺﾞｼｯｸM" panose="020B0600000000000000" pitchFamily="50" charset="-128"/>
                <a:ea typeface="HGSｺﾞｼｯｸM" panose="020B0600000000000000" pitchFamily="50" charset="-128"/>
              </a:rPr>
              <a:t>※</a:t>
            </a:r>
            <a:r>
              <a:rPr kumimoji="1" lang="ja-JP" altLang="en-US" sz="1050" dirty="0">
                <a:latin typeface="HGSｺﾞｼｯｸM" panose="020B0600000000000000" pitchFamily="50" charset="-128"/>
                <a:ea typeface="HGSｺﾞｼｯｸM" panose="020B0600000000000000" pitchFamily="50" charset="-128"/>
              </a:rPr>
              <a:t>受付時間　火曜日～土曜日</a:t>
            </a:r>
            <a:r>
              <a:rPr kumimoji="1" lang="en-US" altLang="ja-JP" sz="1050" dirty="0">
                <a:latin typeface="HGSｺﾞｼｯｸM" panose="020B0600000000000000" pitchFamily="50" charset="-128"/>
                <a:ea typeface="HGSｺﾞｼｯｸM" panose="020B0600000000000000" pitchFamily="50" charset="-128"/>
              </a:rPr>
              <a:t>(</a:t>
            </a:r>
            <a:r>
              <a:rPr kumimoji="1" lang="ja-JP" altLang="en-US" sz="1050" dirty="0">
                <a:latin typeface="HGSｺﾞｼｯｸM" panose="020B0600000000000000" pitchFamily="50" charset="-128"/>
                <a:ea typeface="HGSｺﾞｼｯｸM" panose="020B0600000000000000" pitchFamily="50" charset="-128"/>
              </a:rPr>
              <a:t>祝祭日を除く</a:t>
            </a:r>
            <a:r>
              <a:rPr kumimoji="1" lang="en-US" altLang="ja-JP" sz="1050" dirty="0">
                <a:latin typeface="HGSｺﾞｼｯｸM" panose="020B0600000000000000" pitchFamily="50" charset="-128"/>
                <a:ea typeface="HGSｺﾞｼｯｸM" panose="020B0600000000000000" pitchFamily="50" charset="-128"/>
              </a:rPr>
              <a:t>)</a:t>
            </a:r>
            <a:r>
              <a:rPr kumimoji="1" lang="ja-JP" altLang="en-US" sz="1050" dirty="0">
                <a:latin typeface="HGSｺﾞｼｯｸM" panose="020B0600000000000000" pitchFamily="50" charset="-128"/>
                <a:ea typeface="HGSｺﾞｼｯｸM" panose="020B0600000000000000" pitchFamily="50" charset="-128"/>
              </a:rPr>
              <a:t>の午前</a:t>
            </a:r>
            <a:r>
              <a:rPr kumimoji="1" lang="en-US" altLang="ja-JP" sz="1050" dirty="0">
                <a:latin typeface="HGSｺﾞｼｯｸM" panose="020B0600000000000000" pitchFamily="50" charset="-128"/>
                <a:ea typeface="HGSｺﾞｼｯｸM" panose="020B0600000000000000" pitchFamily="50" charset="-128"/>
              </a:rPr>
              <a:t>10</a:t>
            </a:r>
            <a:r>
              <a:rPr kumimoji="1" lang="ja-JP" altLang="en-US" sz="1050" dirty="0">
                <a:latin typeface="HGSｺﾞｼｯｸM" panose="020B0600000000000000" pitchFamily="50" charset="-128"/>
                <a:ea typeface="HGSｺﾞｼｯｸM" panose="020B0600000000000000" pitchFamily="50" charset="-128"/>
              </a:rPr>
              <a:t>時から午後</a:t>
            </a:r>
            <a:r>
              <a:rPr kumimoji="1" lang="en-US" altLang="ja-JP" sz="1050" dirty="0">
                <a:latin typeface="HGSｺﾞｼｯｸM" panose="020B0600000000000000" pitchFamily="50" charset="-128"/>
                <a:ea typeface="HGSｺﾞｼｯｸM" panose="020B0600000000000000" pitchFamily="50" charset="-128"/>
              </a:rPr>
              <a:t>5</a:t>
            </a:r>
            <a:r>
              <a:rPr kumimoji="1" lang="ja-JP" altLang="en-US" sz="1050" dirty="0">
                <a:latin typeface="HGSｺﾞｼｯｸM" panose="020B0600000000000000" pitchFamily="50" charset="-128"/>
                <a:ea typeface="HGSｺﾞｼｯｸM" panose="020B0600000000000000" pitchFamily="50" charset="-128"/>
              </a:rPr>
              <a:t>時まで</a:t>
            </a:r>
            <a:endParaRPr kumimoji="1" lang="en-US" altLang="ja-JP" sz="1050" dirty="0">
              <a:latin typeface="HGSｺﾞｼｯｸM" panose="020B0600000000000000" pitchFamily="50" charset="-128"/>
              <a:ea typeface="HGSｺﾞｼｯｸM" panose="020B0600000000000000" pitchFamily="50" charset="-128"/>
            </a:endParaRPr>
          </a:p>
          <a:p>
            <a:r>
              <a:rPr kumimoji="1" lang="ja-JP" altLang="en-US" sz="1110" b="1" dirty="0">
                <a:latin typeface="HGSｺﾞｼｯｸM" panose="020B0600000000000000" pitchFamily="50" charset="-128"/>
                <a:ea typeface="HGSｺﾞｼｯｸM" panose="020B0600000000000000" pitchFamily="50" charset="-128"/>
              </a:rPr>
              <a:t>　　　　　　　　　　℡</a:t>
            </a:r>
            <a:r>
              <a:rPr kumimoji="1" lang="en-US" altLang="ja-JP" sz="1110" b="1" dirty="0">
                <a:latin typeface="HGSｺﾞｼｯｸM" panose="020B0600000000000000" pitchFamily="50" charset="-128"/>
                <a:ea typeface="HGSｺﾞｼｯｸM" panose="020B0600000000000000" pitchFamily="50" charset="-128"/>
              </a:rPr>
              <a:t>/Fax</a:t>
            </a:r>
            <a:r>
              <a:rPr kumimoji="1" lang="ja-JP" altLang="en-US" sz="1110" b="1" dirty="0">
                <a:latin typeface="HGSｺﾞｼｯｸM" panose="020B0600000000000000" pitchFamily="50" charset="-128"/>
                <a:ea typeface="HGSｺﾞｼｯｸM" panose="020B0600000000000000" pitchFamily="50" charset="-128"/>
              </a:rPr>
              <a:t>　</a:t>
            </a:r>
            <a:r>
              <a:rPr kumimoji="1" lang="en-US" altLang="ja-JP" sz="1110" b="1" dirty="0">
                <a:latin typeface="HGSｺﾞｼｯｸM" panose="020B0600000000000000" pitchFamily="50" charset="-128"/>
                <a:ea typeface="HGSｺﾞｼｯｸM" panose="020B0600000000000000" pitchFamily="50" charset="-128"/>
              </a:rPr>
              <a:t>0422-43-2500</a:t>
            </a:r>
            <a:r>
              <a:rPr kumimoji="1" lang="ja-JP" altLang="en-US" sz="1110" b="1" dirty="0">
                <a:latin typeface="HGSｺﾞｼｯｸM" panose="020B0600000000000000" pitchFamily="50" charset="-128"/>
                <a:ea typeface="HGSｺﾞｼｯｸM" panose="020B0600000000000000" pitchFamily="50" charset="-128"/>
              </a:rPr>
              <a:t>　　</a:t>
            </a:r>
            <a:r>
              <a:rPr kumimoji="1" lang="en-US" altLang="ja-JP" sz="1110" b="1" dirty="0">
                <a:latin typeface="HGSｺﾞｼｯｸM" panose="020B0600000000000000" pitchFamily="50" charset="-128"/>
                <a:ea typeface="HGSｺﾞｼｯｸM" panose="020B0600000000000000" pitchFamily="50" charset="-128"/>
              </a:rPr>
              <a:t>Mail</a:t>
            </a:r>
            <a:r>
              <a:rPr kumimoji="1" lang="ja-JP" altLang="en-US" sz="1110" b="1" dirty="0">
                <a:latin typeface="HGSｺﾞｼｯｸM" panose="020B0600000000000000" pitchFamily="50" charset="-128"/>
                <a:ea typeface="HGSｺﾞｼｯｸM" panose="020B0600000000000000" pitchFamily="50" charset="-128"/>
              </a:rPr>
              <a:t>　</a:t>
            </a:r>
            <a:r>
              <a:rPr kumimoji="1" lang="en-US" altLang="ja-JP" sz="1110" b="1" dirty="0">
                <a:latin typeface="HGSｺﾞｼｯｸM" panose="020B0600000000000000" pitchFamily="50" charset="-128"/>
                <a:ea typeface="HGSｺﾞｼｯｸM" panose="020B0600000000000000" pitchFamily="50" charset="-128"/>
                <a:hlinkClick r:id="rId2"/>
              </a:rPr>
              <a:t>qqrt38y9@fancy.ocn.ne,jp</a:t>
            </a:r>
            <a:endParaRPr kumimoji="1" lang="en-US" altLang="ja-JP" sz="1110" b="1" dirty="0">
              <a:latin typeface="HGSｺﾞｼｯｸM" panose="020B0600000000000000" pitchFamily="50" charset="-128"/>
              <a:ea typeface="HGSｺﾞｼｯｸM" panose="020B0600000000000000" pitchFamily="50" charset="-128"/>
            </a:endParaRPr>
          </a:p>
          <a:p>
            <a:r>
              <a:rPr kumimoji="1" lang="en-US" altLang="ja-JP" sz="1110" b="1" dirty="0">
                <a:latin typeface="HGSｺﾞｼｯｸM" panose="020B0600000000000000" pitchFamily="50" charset="-128"/>
                <a:ea typeface="HGSｺﾞｼｯｸM" panose="020B0600000000000000" pitchFamily="50" charset="-128"/>
              </a:rPr>
              <a:t>           </a:t>
            </a:r>
            <a:r>
              <a:rPr kumimoji="1" lang="ja-JP" altLang="en-US" sz="1110" b="1" dirty="0">
                <a:latin typeface="HGSｺﾞｼｯｸM" panose="020B0600000000000000" pitchFamily="50" charset="-128"/>
                <a:ea typeface="HGSｺﾞｼｯｸM" panose="020B0600000000000000" pitchFamily="50" charset="-128"/>
              </a:rPr>
              <a:t>　　　　　　</a:t>
            </a:r>
            <a:endParaRPr kumimoji="1" lang="en-US" altLang="ja-JP" sz="1110" b="1" dirty="0">
              <a:solidFill>
                <a:srgbClr val="FF0000"/>
              </a:solidFill>
              <a:latin typeface="HGSｺﾞｼｯｸM" panose="020B0600000000000000" pitchFamily="50" charset="-128"/>
              <a:ea typeface="HGSｺﾞｼｯｸM" panose="020B0600000000000000" pitchFamily="50" charset="-128"/>
            </a:endParaRPr>
          </a:p>
          <a:p>
            <a:endParaRPr kumimoji="1" lang="en-US" altLang="ja-JP" sz="1110" dirty="0">
              <a:latin typeface="HGSｺﾞｼｯｸM" panose="020B0600000000000000" pitchFamily="50" charset="-128"/>
              <a:ea typeface="HGSｺﾞｼｯｸM" panose="020B0600000000000000" pitchFamily="50" charset="-128"/>
            </a:endParaRPr>
          </a:p>
          <a:p>
            <a:r>
              <a:rPr kumimoji="1" lang="ja-JP" altLang="en-US" sz="1110" dirty="0">
                <a:latin typeface="HGSｺﾞｼｯｸM" panose="020B0600000000000000" pitchFamily="50" charset="-128"/>
                <a:ea typeface="HGSｺﾞｼｯｸM" panose="020B0600000000000000" pitchFamily="50" charset="-128"/>
              </a:rPr>
              <a:t>　　　　　　　　　</a:t>
            </a:r>
          </a:p>
        </p:txBody>
      </p:sp>
      <p:graphicFrame>
        <p:nvGraphicFramePr>
          <p:cNvPr id="2" name="オブジェクト 1">
            <a:extLst>
              <a:ext uri="{FF2B5EF4-FFF2-40B4-BE49-F238E27FC236}">
                <a16:creationId xmlns:a16="http://schemas.microsoft.com/office/drawing/2014/main" id="{87E4C72D-CCBC-B437-E5A9-DBB7F19799E4}"/>
              </a:ext>
            </a:extLst>
          </p:cNvPr>
          <p:cNvGraphicFramePr>
            <a:graphicFrameLocks noChangeAspect="1"/>
          </p:cNvGraphicFramePr>
          <p:nvPr>
            <p:extLst>
              <p:ext uri="{D42A27DB-BD31-4B8C-83A1-F6EECF244321}">
                <p14:modId xmlns:p14="http://schemas.microsoft.com/office/powerpoint/2010/main" val="3170148465"/>
              </p:ext>
            </p:extLst>
          </p:nvPr>
        </p:nvGraphicFramePr>
        <p:xfrm>
          <a:off x="280372" y="159839"/>
          <a:ext cx="879474" cy="621720"/>
        </p:xfrm>
        <a:graphic>
          <a:graphicData uri="http://schemas.openxmlformats.org/presentationml/2006/ole">
            <mc:AlternateContent xmlns:mc="http://schemas.openxmlformats.org/markup-compatibility/2006">
              <mc:Choice xmlns:v="urn:schemas-microsoft-com:vml" Requires="v">
                <p:oleObj name="Acrobat Document" r:id="rId3" imgW="11343939" imgH="8020022" progId="Acrobat.Document.DC">
                  <p:embed/>
                </p:oleObj>
              </mc:Choice>
              <mc:Fallback>
                <p:oleObj name="Acrobat Document" r:id="rId3" imgW="11343939" imgH="8020022" progId="Acrobat.Document.DC">
                  <p:embed/>
                  <p:pic>
                    <p:nvPicPr>
                      <p:cNvPr id="0" name=""/>
                      <p:cNvPicPr/>
                      <p:nvPr/>
                    </p:nvPicPr>
                    <p:blipFill>
                      <a:blip r:embed="rId4"/>
                      <a:stretch>
                        <a:fillRect/>
                      </a:stretch>
                    </p:blipFill>
                    <p:spPr>
                      <a:xfrm>
                        <a:off x="280372" y="159839"/>
                        <a:ext cx="879474" cy="621720"/>
                      </a:xfrm>
                      <a:prstGeom prst="rect">
                        <a:avLst/>
                      </a:prstGeom>
                    </p:spPr>
                  </p:pic>
                </p:oleObj>
              </mc:Fallback>
            </mc:AlternateContent>
          </a:graphicData>
        </a:graphic>
      </p:graphicFrame>
    </p:spTree>
    <p:extLst>
      <p:ext uri="{BB962C8B-B14F-4D97-AF65-F5344CB8AC3E}">
        <p14:creationId xmlns:p14="http://schemas.microsoft.com/office/powerpoint/2010/main" val="2603863927"/>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159</TotalTime>
  <Words>570</Words>
  <Application>Microsoft Office PowerPoint</Application>
  <PresentationFormat>A4 210 x 297 mm</PresentationFormat>
  <Paragraphs>95</Paragraphs>
  <Slides>1</Slides>
  <Notes>0</Notes>
  <HiddenSlides>0</HiddenSlides>
  <MMClips>0</MMClips>
  <ScaleCrop>false</ScaleCrop>
  <HeadingPairs>
    <vt:vector size="8" baseType="variant">
      <vt:variant>
        <vt:lpstr>使用されているフォント</vt:lpstr>
      </vt:variant>
      <vt:variant>
        <vt:i4>5</vt:i4>
      </vt:variant>
      <vt:variant>
        <vt:lpstr>テーマ</vt:lpstr>
      </vt:variant>
      <vt:variant>
        <vt:i4>1</vt:i4>
      </vt:variant>
      <vt:variant>
        <vt:lpstr>埋め込まれた OLE サーバー</vt:lpstr>
      </vt:variant>
      <vt:variant>
        <vt:i4>1</vt:i4>
      </vt:variant>
      <vt:variant>
        <vt:lpstr>スライド タイトル</vt:lpstr>
      </vt:variant>
      <vt:variant>
        <vt:i4>1</vt:i4>
      </vt:variant>
    </vt:vector>
  </HeadingPairs>
  <TitlesOfParts>
    <vt:vector size="8" baseType="lpstr">
      <vt:lpstr>HGPｺﾞｼｯｸM</vt:lpstr>
      <vt:lpstr>HGSｺﾞｼｯｸM</vt:lpstr>
      <vt:lpstr>Arial</vt:lpstr>
      <vt:lpstr>Calibri</vt:lpstr>
      <vt:lpstr>Calibri Light</vt:lpstr>
      <vt:lpstr>Office テーマ</vt:lpstr>
      <vt:lpstr>Acrobat Document</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user2</dc:creator>
  <cp:lastModifiedBy>user2</cp:lastModifiedBy>
  <cp:revision>22</cp:revision>
  <cp:lastPrinted>2024-12-13T02:50:14Z</cp:lastPrinted>
  <dcterms:created xsi:type="dcterms:W3CDTF">2020-12-04T06:27:01Z</dcterms:created>
  <dcterms:modified xsi:type="dcterms:W3CDTF">2024-12-13T02:50:51Z</dcterms:modified>
</cp:coreProperties>
</file>