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7" d="100"/>
          <a:sy n="77" d="100"/>
        </p:scale>
        <p:origin x="3132"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5FE415C-AAEE-4A2D-956E-22920FBB827E}"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911BFF-FC99-445B-AE85-0ACC329A0B1A}" type="slidenum">
              <a:rPr kumimoji="1" lang="ja-JP" altLang="en-US" smtClean="0"/>
              <a:t>‹#›</a:t>
            </a:fld>
            <a:endParaRPr kumimoji="1" lang="ja-JP" altLang="en-US"/>
          </a:p>
        </p:txBody>
      </p:sp>
    </p:spTree>
    <p:extLst>
      <p:ext uri="{BB962C8B-B14F-4D97-AF65-F5344CB8AC3E}">
        <p14:creationId xmlns:p14="http://schemas.microsoft.com/office/powerpoint/2010/main" val="1330397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5FE415C-AAEE-4A2D-956E-22920FBB827E}"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911BFF-FC99-445B-AE85-0ACC329A0B1A}" type="slidenum">
              <a:rPr kumimoji="1" lang="ja-JP" altLang="en-US" smtClean="0"/>
              <a:t>‹#›</a:t>
            </a:fld>
            <a:endParaRPr kumimoji="1" lang="ja-JP" altLang="en-US"/>
          </a:p>
        </p:txBody>
      </p:sp>
    </p:spTree>
    <p:extLst>
      <p:ext uri="{BB962C8B-B14F-4D97-AF65-F5344CB8AC3E}">
        <p14:creationId xmlns:p14="http://schemas.microsoft.com/office/powerpoint/2010/main" val="446826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5FE415C-AAEE-4A2D-956E-22920FBB827E}"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911BFF-FC99-445B-AE85-0ACC329A0B1A}" type="slidenum">
              <a:rPr kumimoji="1" lang="ja-JP" altLang="en-US" smtClean="0"/>
              <a:t>‹#›</a:t>
            </a:fld>
            <a:endParaRPr kumimoji="1" lang="ja-JP" altLang="en-US"/>
          </a:p>
        </p:txBody>
      </p:sp>
    </p:spTree>
    <p:extLst>
      <p:ext uri="{BB962C8B-B14F-4D97-AF65-F5344CB8AC3E}">
        <p14:creationId xmlns:p14="http://schemas.microsoft.com/office/powerpoint/2010/main" val="3667746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5FE415C-AAEE-4A2D-956E-22920FBB827E}"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911BFF-FC99-445B-AE85-0ACC329A0B1A}" type="slidenum">
              <a:rPr kumimoji="1" lang="ja-JP" altLang="en-US" smtClean="0"/>
              <a:t>‹#›</a:t>
            </a:fld>
            <a:endParaRPr kumimoji="1" lang="ja-JP" altLang="en-US"/>
          </a:p>
        </p:txBody>
      </p:sp>
    </p:spTree>
    <p:extLst>
      <p:ext uri="{BB962C8B-B14F-4D97-AF65-F5344CB8AC3E}">
        <p14:creationId xmlns:p14="http://schemas.microsoft.com/office/powerpoint/2010/main" val="2451549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5FE415C-AAEE-4A2D-956E-22920FBB827E}"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911BFF-FC99-445B-AE85-0ACC329A0B1A}" type="slidenum">
              <a:rPr kumimoji="1" lang="ja-JP" altLang="en-US" smtClean="0"/>
              <a:t>‹#›</a:t>
            </a:fld>
            <a:endParaRPr kumimoji="1" lang="ja-JP" altLang="en-US"/>
          </a:p>
        </p:txBody>
      </p:sp>
    </p:spTree>
    <p:extLst>
      <p:ext uri="{BB962C8B-B14F-4D97-AF65-F5344CB8AC3E}">
        <p14:creationId xmlns:p14="http://schemas.microsoft.com/office/powerpoint/2010/main" val="1380679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5FE415C-AAEE-4A2D-956E-22920FBB827E}" type="datetimeFigureOut">
              <a:rPr kumimoji="1" lang="ja-JP" altLang="en-US" smtClean="0"/>
              <a:t>2025/11/28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1911BFF-FC99-445B-AE85-0ACC329A0B1A}" type="slidenum">
              <a:rPr kumimoji="1" lang="ja-JP" altLang="en-US" smtClean="0"/>
              <a:t>‹#›</a:t>
            </a:fld>
            <a:endParaRPr kumimoji="1" lang="ja-JP" altLang="en-US"/>
          </a:p>
        </p:txBody>
      </p:sp>
    </p:spTree>
    <p:extLst>
      <p:ext uri="{BB962C8B-B14F-4D97-AF65-F5344CB8AC3E}">
        <p14:creationId xmlns:p14="http://schemas.microsoft.com/office/powerpoint/2010/main" val="2689516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5FE415C-AAEE-4A2D-956E-22920FBB827E}" type="datetimeFigureOut">
              <a:rPr kumimoji="1" lang="ja-JP" altLang="en-US" smtClean="0"/>
              <a:t>2025/11/28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1911BFF-FC99-445B-AE85-0ACC329A0B1A}" type="slidenum">
              <a:rPr kumimoji="1" lang="ja-JP" altLang="en-US" smtClean="0"/>
              <a:t>‹#›</a:t>
            </a:fld>
            <a:endParaRPr kumimoji="1" lang="ja-JP" altLang="en-US"/>
          </a:p>
        </p:txBody>
      </p:sp>
    </p:spTree>
    <p:extLst>
      <p:ext uri="{BB962C8B-B14F-4D97-AF65-F5344CB8AC3E}">
        <p14:creationId xmlns:p14="http://schemas.microsoft.com/office/powerpoint/2010/main" val="810109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5FE415C-AAEE-4A2D-956E-22920FBB827E}" type="datetimeFigureOut">
              <a:rPr kumimoji="1" lang="ja-JP" altLang="en-US" smtClean="0"/>
              <a:t>2025/11/28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1911BFF-FC99-445B-AE85-0ACC329A0B1A}" type="slidenum">
              <a:rPr kumimoji="1" lang="ja-JP" altLang="en-US" smtClean="0"/>
              <a:t>‹#›</a:t>
            </a:fld>
            <a:endParaRPr kumimoji="1" lang="ja-JP" altLang="en-US"/>
          </a:p>
        </p:txBody>
      </p:sp>
    </p:spTree>
    <p:extLst>
      <p:ext uri="{BB962C8B-B14F-4D97-AF65-F5344CB8AC3E}">
        <p14:creationId xmlns:p14="http://schemas.microsoft.com/office/powerpoint/2010/main" val="1577886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FE415C-AAEE-4A2D-956E-22920FBB827E}" type="datetimeFigureOut">
              <a:rPr kumimoji="1" lang="ja-JP" altLang="en-US" smtClean="0"/>
              <a:t>2025/11/28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1911BFF-FC99-445B-AE85-0ACC329A0B1A}" type="slidenum">
              <a:rPr kumimoji="1" lang="ja-JP" altLang="en-US" smtClean="0"/>
              <a:t>‹#›</a:t>
            </a:fld>
            <a:endParaRPr kumimoji="1" lang="ja-JP" altLang="en-US"/>
          </a:p>
        </p:txBody>
      </p:sp>
    </p:spTree>
    <p:extLst>
      <p:ext uri="{BB962C8B-B14F-4D97-AF65-F5344CB8AC3E}">
        <p14:creationId xmlns:p14="http://schemas.microsoft.com/office/powerpoint/2010/main" val="2682456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5FE415C-AAEE-4A2D-956E-22920FBB827E}" type="datetimeFigureOut">
              <a:rPr kumimoji="1" lang="ja-JP" altLang="en-US" smtClean="0"/>
              <a:t>2025/11/28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1911BFF-FC99-445B-AE85-0ACC329A0B1A}" type="slidenum">
              <a:rPr kumimoji="1" lang="ja-JP" altLang="en-US" smtClean="0"/>
              <a:t>‹#›</a:t>
            </a:fld>
            <a:endParaRPr kumimoji="1" lang="ja-JP" altLang="en-US"/>
          </a:p>
        </p:txBody>
      </p:sp>
    </p:spTree>
    <p:extLst>
      <p:ext uri="{BB962C8B-B14F-4D97-AF65-F5344CB8AC3E}">
        <p14:creationId xmlns:p14="http://schemas.microsoft.com/office/powerpoint/2010/main" val="951044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5FE415C-AAEE-4A2D-956E-22920FBB827E}" type="datetimeFigureOut">
              <a:rPr kumimoji="1" lang="ja-JP" altLang="en-US" smtClean="0"/>
              <a:t>2025/11/28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1911BFF-FC99-445B-AE85-0ACC329A0B1A}" type="slidenum">
              <a:rPr kumimoji="1" lang="ja-JP" altLang="en-US" smtClean="0"/>
              <a:t>‹#›</a:t>
            </a:fld>
            <a:endParaRPr kumimoji="1" lang="ja-JP" altLang="en-US"/>
          </a:p>
        </p:txBody>
      </p:sp>
    </p:spTree>
    <p:extLst>
      <p:ext uri="{BB962C8B-B14F-4D97-AF65-F5344CB8AC3E}">
        <p14:creationId xmlns:p14="http://schemas.microsoft.com/office/powerpoint/2010/main" val="3268960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5FE415C-AAEE-4A2D-956E-22920FBB827E}" type="datetimeFigureOut">
              <a:rPr kumimoji="1" lang="ja-JP" altLang="en-US" smtClean="0"/>
              <a:t>2025/11/28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1911BFF-FC99-445B-AE85-0ACC329A0B1A}" type="slidenum">
              <a:rPr kumimoji="1" lang="ja-JP" altLang="en-US" smtClean="0"/>
              <a:t>‹#›</a:t>
            </a:fld>
            <a:endParaRPr kumimoji="1" lang="ja-JP" altLang="en-US"/>
          </a:p>
        </p:txBody>
      </p:sp>
    </p:spTree>
    <p:extLst>
      <p:ext uri="{BB962C8B-B14F-4D97-AF65-F5344CB8AC3E}">
        <p14:creationId xmlns:p14="http://schemas.microsoft.com/office/powerpoint/2010/main" val="121471733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hyperlink" Target="mailto:qqrt38y9@fancy.ocn.jp" TargetMode="External"/><Relationship Id="rId1" Type="http://schemas.openxmlformats.org/officeDocument/2006/relationships/slideLayout" Target="../slideLayouts/slideLayout7.xml"/><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F24A08ED-5F92-46A1-8638-BD89F4353E83}"/>
              </a:ext>
            </a:extLst>
          </p:cNvPr>
          <p:cNvSpPr txBox="1"/>
          <p:nvPr/>
        </p:nvSpPr>
        <p:spPr>
          <a:xfrm>
            <a:off x="1299405" y="371504"/>
            <a:ext cx="4493538" cy="276999"/>
          </a:xfrm>
          <a:prstGeom prst="rect">
            <a:avLst/>
          </a:prstGeom>
          <a:noFill/>
        </p:spPr>
        <p:txBody>
          <a:bodyPr wrap="none" rtlCol="0">
            <a:spAutoFit/>
          </a:bodyPr>
          <a:lstStyle/>
          <a:p>
            <a:pPr algn="ctr"/>
            <a:r>
              <a:rPr kumimoji="1" lang="ja-JP" altLang="en-US" sz="1200" b="1" dirty="0">
                <a:latin typeface="+mn-ea"/>
              </a:rPr>
              <a:t>令和７年度三鷹市スポーツ指導員一般教養研修会（開催要項）</a:t>
            </a:r>
          </a:p>
        </p:txBody>
      </p:sp>
      <p:sp>
        <p:nvSpPr>
          <p:cNvPr id="7" name="テキスト ボックス 6">
            <a:extLst>
              <a:ext uri="{FF2B5EF4-FFF2-40B4-BE49-F238E27FC236}">
                <a16:creationId xmlns:a16="http://schemas.microsoft.com/office/drawing/2014/main" id="{40A77523-038E-4312-8055-6EAD13327F93}"/>
              </a:ext>
            </a:extLst>
          </p:cNvPr>
          <p:cNvSpPr txBox="1"/>
          <p:nvPr/>
        </p:nvSpPr>
        <p:spPr>
          <a:xfrm>
            <a:off x="165607" y="877109"/>
            <a:ext cx="6604693" cy="3129703"/>
          </a:xfrm>
          <a:prstGeom prst="rect">
            <a:avLst/>
          </a:prstGeom>
          <a:noFill/>
        </p:spPr>
        <p:txBody>
          <a:bodyPr wrap="none" rtlCol="0">
            <a:spAutoFit/>
          </a:bodyPr>
          <a:lstStyle/>
          <a:p>
            <a:r>
              <a:rPr kumimoji="1" lang="ja-JP" altLang="en-US" sz="1108" dirty="0">
                <a:latin typeface="HGSｺﾞｼｯｸM" panose="020B0600000000000000" pitchFamily="50" charset="-128"/>
                <a:ea typeface="HGSｺﾞｼｯｸM" panose="020B0600000000000000" pitchFamily="50" charset="-128"/>
              </a:rPr>
              <a:t>   </a:t>
            </a:r>
            <a:r>
              <a:rPr kumimoji="1" lang="ja-JP" altLang="en-US" sz="1108" dirty="0">
                <a:latin typeface="+mn-ea"/>
              </a:rPr>
              <a:t>三鷹市スポーツ協会では、三鷹市民のスポーツ振興の一つとして、日頃からスポーツ指導員等に携</a:t>
            </a:r>
            <a:endParaRPr kumimoji="1" lang="en-US" altLang="ja-JP" sz="1108" dirty="0">
              <a:latin typeface="+mn-ea"/>
            </a:endParaRPr>
          </a:p>
          <a:p>
            <a:r>
              <a:rPr kumimoji="1" lang="ja-JP" altLang="en-US" sz="1108" dirty="0">
                <a:latin typeface="+mn-ea"/>
              </a:rPr>
              <a:t>わっている方々、三鷹市スポーツ指導員や三鷹市スポーツ協会会員などを対象に、三鷹市スポーツ指</a:t>
            </a:r>
            <a:endParaRPr kumimoji="1" lang="en-US" altLang="ja-JP" sz="1108" dirty="0">
              <a:latin typeface="+mn-ea"/>
            </a:endParaRPr>
          </a:p>
          <a:p>
            <a:r>
              <a:rPr kumimoji="1" lang="ja-JP" altLang="en-US" sz="1108" dirty="0">
                <a:latin typeface="+mn-ea"/>
              </a:rPr>
              <a:t>導員養成研修会をスポーツに関する知識及び技術について講義や実技形式で実施しています。</a:t>
            </a:r>
            <a:endParaRPr kumimoji="1" lang="en-US" altLang="ja-JP" sz="1108" dirty="0">
              <a:latin typeface="+mn-ea"/>
            </a:endParaRPr>
          </a:p>
          <a:p>
            <a:endParaRPr kumimoji="1" lang="en-US" altLang="ja-JP" sz="1108" b="1" dirty="0">
              <a:latin typeface="+mn-ea"/>
            </a:endParaRPr>
          </a:p>
          <a:p>
            <a:r>
              <a:rPr kumimoji="1" lang="en-US" altLang="ja-JP" sz="1108" b="1" dirty="0">
                <a:latin typeface="+mn-ea"/>
              </a:rPr>
              <a:t>1</a:t>
            </a:r>
            <a:r>
              <a:rPr kumimoji="1" lang="ja-JP" altLang="en-US" sz="1108" b="1" dirty="0">
                <a:latin typeface="+mn-ea"/>
              </a:rPr>
              <a:t>　主催　　 </a:t>
            </a:r>
            <a:r>
              <a:rPr kumimoji="1" lang="ja-JP" altLang="en-US" sz="1108" dirty="0">
                <a:latin typeface="+mn-ea"/>
              </a:rPr>
              <a:t>三鷹市スポーツ協会</a:t>
            </a:r>
            <a:endParaRPr kumimoji="1" lang="en-US" altLang="ja-JP" sz="1108" dirty="0">
              <a:latin typeface="+mn-ea"/>
            </a:endParaRPr>
          </a:p>
          <a:p>
            <a:endParaRPr kumimoji="1" lang="en-US" altLang="ja-JP" sz="1108" b="1" dirty="0">
              <a:latin typeface="+mn-ea"/>
            </a:endParaRPr>
          </a:p>
          <a:p>
            <a:r>
              <a:rPr kumimoji="1" lang="en-US" altLang="ja-JP" sz="1108" b="1" dirty="0">
                <a:latin typeface="+mn-ea"/>
              </a:rPr>
              <a:t>2</a:t>
            </a:r>
            <a:r>
              <a:rPr kumimoji="1" lang="ja-JP" altLang="en-US" sz="1108" b="1" dirty="0">
                <a:latin typeface="+mn-ea"/>
              </a:rPr>
              <a:t>　協力　　 </a:t>
            </a:r>
            <a:r>
              <a:rPr kumimoji="1" lang="ja-JP" altLang="en-US" sz="1108" dirty="0">
                <a:latin typeface="+mn-ea"/>
              </a:rPr>
              <a:t>堀松スポーツ行政研究所</a:t>
            </a:r>
            <a:endParaRPr kumimoji="1" lang="en-US" altLang="ja-JP" sz="1108" b="1" dirty="0">
              <a:latin typeface="+mn-ea"/>
            </a:endParaRPr>
          </a:p>
          <a:p>
            <a:endParaRPr kumimoji="1" lang="en-US" altLang="ja-JP" sz="1108" b="1" dirty="0">
              <a:latin typeface="+mn-ea"/>
            </a:endParaRPr>
          </a:p>
          <a:p>
            <a:r>
              <a:rPr kumimoji="1" lang="en-US" altLang="ja-JP" sz="1108" b="1" dirty="0">
                <a:latin typeface="+mn-ea"/>
              </a:rPr>
              <a:t>3</a:t>
            </a:r>
            <a:r>
              <a:rPr kumimoji="1" lang="ja-JP" altLang="en-US" sz="1108" b="1" dirty="0">
                <a:latin typeface="+mn-ea"/>
              </a:rPr>
              <a:t>　日時　　 </a:t>
            </a:r>
            <a:r>
              <a:rPr kumimoji="1" lang="ja-JP" altLang="en-US" sz="1108" dirty="0">
                <a:latin typeface="+mn-ea"/>
              </a:rPr>
              <a:t>下記のとおり</a:t>
            </a:r>
            <a:endParaRPr kumimoji="1" lang="en-US" altLang="ja-JP" sz="1108" dirty="0">
              <a:latin typeface="+mn-ea"/>
            </a:endParaRPr>
          </a:p>
          <a:p>
            <a:endParaRPr kumimoji="1" lang="en-US" altLang="ja-JP" sz="1108" b="1" dirty="0">
              <a:latin typeface="+mn-ea"/>
            </a:endParaRPr>
          </a:p>
          <a:p>
            <a:r>
              <a:rPr kumimoji="1" lang="en-US" altLang="ja-JP" sz="1108" b="1" dirty="0">
                <a:latin typeface="+mn-ea"/>
              </a:rPr>
              <a:t>4</a:t>
            </a:r>
            <a:r>
              <a:rPr kumimoji="1" lang="ja-JP" altLang="en-US" sz="1108" b="1" dirty="0">
                <a:latin typeface="+mn-ea"/>
              </a:rPr>
              <a:t>　会場</a:t>
            </a:r>
            <a:r>
              <a:rPr kumimoji="1" lang="ja-JP" altLang="en-US" sz="1108" dirty="0">
                <a:latin typeface="+mn-ea"/>
              </a:rPr>
              <a:t>　　 三鷹元気創造プラザ　</a:t>
            </a:r>
            <a:r>
              <a:rPr kumimoji="1" lang="en-US" altLang="ja-JP" sz="1108" dirty="0">
                <a:latin typeface="+mn-ea"/>
              </a:rPr>
              <a:t>4</a:t>
            </a:r>
            <a:r>
              <a:rPr kumimoji="1" lang="ja-JP" altLang="en-US" sz="1108" dirty="0">
                <a:latin typeface="+mn-ea"/>
              </a:rPr>
              <a:t>階ホール</a:t>
            </a:r>
            <a:endParaRPr kumimoji="1" lang="en-US" altLang="ja-JP" sz="1108" dirty="0">
              <a:latin typeface="+mn-ea"/>
            </a:endParaRPr>
          </a:p>
          <a:p>
            <a:endParaRPr kumimoji="1" lang="en-US" altLang="ja-JP" sz="1108" b="1" dirty="0">
              <a:latin typeface="+mn-ea"/>
            </a:endParaRPr>
          </a:p>
          <a:p>
            <a:r>
              <a:rPr kumimoji="1" lang="en-US" altLang="ja-JP" sz="1108" b="1" dirty="0">
                <a:latin typeface="+mn-ea"/>
              </a:rPr>
              <a:t>5</a:t>
            </a:r>
            <a:r>
              <a:rPr kumimoji="1" lang="ja-JP" altLang="en-US" sz="1108" b="1" dirty="0">
                <a:latin typeface="+mn-ea"/>
              </a:rPr>
              <a:t>　対象</a:t>
            </a:r>
            <a:r>
              <a:rPr kumimoji="1" lang="ja-JP" altLang="en-US" sz="1108" dirty="0">
                <a:latin typeface="+mn-ea"/>
              </a:rPr>
              <a:t>　　⑴　更新を希望する三鷹市スポーツ指導員登録者</a:t>
            </a:r>
            <a:endParaRPr kumimoji="1" lang="en-US" altLang="ja-JP" sz="1108" dirty="0">
              <a:latin typeface="+mn-ea"/>
            </a:endParaRPr>
          </a:p>
          <a:p>
            <a:r>
              <a:rPr kumimoji="1" lang="ja-JP" altLang="en-US" sz="1108" b="1" dirty="0">
                <a:latin typeface="+mn-ea"/>
              </a:rPr>
              <a:t>　　　　　  </a:t>
            </a:r>
            <a:r>
              <a:rPr kumimoji="1" lang="ja-JP" altLang="en-US" sz="1108" dirty="0">
                <a:latin typeface="+mn-ea"/>
              </a:rPr>
              <a:t>⑵　新規認定希望者は、各連盟・協会の指導員実技認定者と国・都その他スポーツ協会</a:t>
            </a:r>
            <a:endParaRPr kumimoji="1" lang="en-US" altLang="ja-JP" sz="1108" dirty="0">
              <a:latin typeface="+mn-ea"/>
            </a:endParaRPr>
          </a:p>
          <a:p>
            <a:r>
              <a:rPr kumimoji="1" lang="ja-JP" altLang="en-US" sz="1108" dirty="0">
                <a:latin typeface="+mn-ea"/>
              </a:rPr>
              <a:t>　　　　　　　  加盟団体が認定、推薦した方及びスポーツ協会未加盟団体または個人で資格認定を</a:t>
            </a:r>
            <a:endParaRPr kumimoji="1" lang="en-US" altLang="ja-JP" sz="1108" dirty="0">
              <a:latin typeface="+mn-ea"/>
            </a:endParaRPr>
          </a:p>
          <a:p>
            <a:r>
              <a:rPr kumimoji="1" lang="ja-JP" altLang="en-US" sz="1108" dirty="0">
                <a:latin typeface="+mn-ea"/>
              </a:rPr>
              <a:t>　　　　　　　  取得したい方でスポーツ協会常任理事が推薦した方</a:t>
            </a:r>
            <a:endParaRPr kumimoji="1" lang="en-US" altLang="ja-JP" sz="1108" dirty="0">
              <a:latin typeface="+mn-ea"/>
            </a:endParaRPr>
          </a:p>
          <a:p>
            <a:r>
              <a:rPr kumimoji="1" lang="en-US" altLang="ja-JP" sz="1108" b="1" dirty="0">
                <a:latin typeface="+mn-ea"/>
              </a:rPr>
              <a:t>6</a:t>
            </a:r>
            <a:r>
              <a:rPr kumimoji="1" lang="ja-JP" altLang="en-US" sz="1108" b="1" dirty="0">
                <a:latin typeface="+mn-ea"/>
              </a:rPr>
              <a:t>　内容及び講師等</a:t>
            </a:r>
            <a:endParaRPr kumimoji="1" lang="en-US" altLang="ja-JP" sz="1108" b="1" dirty="0">
              <a:latin typeface="+mn-ea"/>
            </a:endParaRPr>
          </a:p>
          <a:p>
            <a:r>
              <a:rPr kumimoji="1" lang="ja-JP" altLang="en-US" sz="903" dirty="0">
                <a:latin typeface="+mn-ea"/>
              </a:rPr>
              <a:t>　　　　</a:t>
            </a:r>
          </a:p>
        </p:txBody>
      </p:sp>
      <p:graphicFrame>
        <p:nvGraphicFramePr>
          <p:cNvPr id="11" name="表 10">
            <a:extLst>
              <a:ext uri="{FF2B5EF4-FFF2-40B4-BE49-F238E27FC236}">
                <a16:creationId xmlns:a16="http://schemas.microsoft.com/office/drawing/2014/main" id="{EEBC039E-ABEC-41E8-A01C-21ED89DFE5B3}"/>
              </a:ext>
            </a:extLst>
          </p:cNvPr>
          <p:cNvGraphicFramePr>
            <a:graphicFrameLocks noGrp="1"/>
          </p:cNvGraphicFramePr>
          <p:nvPr>
            <p:extLst>
              <p:ext uri="{D42A27DB-BD31-4B8C-83A1-F6EECF244321}">
                <p14:modId xmlns:p14="http://schemas.microsoft.com/office/powerpoint/2010/main" val="1852447079"/>
              </p:ext>
            </p:extLst>
          </p:nvPr>
        </p:nvGraphicFramePr>
        <p:xfrm>
          <a:off x="280372" y="3848829"/>
          <a:ext cx="6320454" cy="2458478"/>
        </p:xfrm>
        <a:graphic>
          <a:graphicData uri="http://schemas.openxmlformats.org/drawingml/2006/table">
            <a:tbl>
              <a:tblPr firstRow="1" firstCol="1" bandRow="1">
                <a:tableStyleId>{5940675A-B579-460E-94D1-54222C63F5DA}</a:tableStyleId>
              </a:tblPr>
              <a:tblGrid>
                <a:gridCol w="509870">
                  <a:extLst>
                    <a:ext uri="{9D8B030D-6E8A-4147-A177-3AD203B41FA5}">
                      <a16:colId xmlns:a16="http://schemas.microsoft.com/office/drawing/2014/main" val="1273808785"/>
                    </a:ext>
                  </a:extLst>
                </a:gridCol>
                <a:gridCol w="1253868">
                  <a:extLst>
                    <a:ext uri="{9D8B030D-6E8A-4147-A177-3AD203B41FA5}">
                      <a16:colId xmlns:a16="http://schemas.microsoft.com/office/drawing/2014/main" val="2102497808"/>
                    </a:ext>
                  </a:extLst>
                </a:gridCol>
                <a:gridCol w="883679">
                  <a:extLst>
                    <a:ext uri="{9D8B030D-6E8A-4147-A177-3AD203B41FA5}">
                      <a16:colId xmlns:a16="http://schemas.microsoft.com/office/drawing/2014/main" val="2097422696"/>
                    </a:ext>
                  </a:extLst>
                </a:gridCol>
                <a:gridCol w="1856185">
                  <a:extLst>
                    <a:ext uri="{9D8B030D-6E8A-4147-A177-3AD203B41FA5}">
                      <a16:colId xmlns:a16="http://schemas.microsoft.com/office/drawing/2014/main" val="3378580386"/>
                    </a:ext>
                  </a:extLst>
                </a:gridCol>
                <a:gridCol w="1816852">
                  <a:extLst>
                    <a:ext uri="{9D8B030D-6E8A-4147-A177-3AD203B41FA5}">
                      <a16:colId xmlns:a16="http://schemas.microsoft.com/office/drawing/2014/main" val="1145833694"/>
                    </a:ext>
                  </a:extLst>
                </a:gridCol>
              </a:tblGrid>
              <a:tr h="0">
                <a:tc>
                  <a:txBody>
                    <a:bodyPr/>
                    <a:lstStyle/>
                    <a:p>
                      <a:pPr algn="ctr"/>
                      <a:r>
                        <a:rPr lang="ja-JP" sz="1050" b="1" kern="100" dirty="0">
                          <a:effectLst/>
                          <a:latin typeface="+mn-ea"/>
                          <a:ea typeface="+mn-ea"/>
                        </a:rPr>
                        <a:t>回</a:t>
                      </a:r>
                      <a:endParaRPr lang="ja-JP" sz="1050" b="1" kern="100" dirty="0">
                        <a:effectLst/>
                        <a:latin typeface="+mn-ea"/>
                        <a:ea typeface="+mn-ea"/>
                        <a:cs typeface="Times New Roman" panose="02020603050405020304" pitchFamily="18" charset="0"/>
                      </a:endParaRPr>
                    </a:p>
                  </a:txBody>
                  <a:tcPr marL="68580" marR="68580" marT="0" marB="0" anchor="ctr"/>
                </a:tc>
                <a:tc>
                  <a:txBody>
                    <a:bodyPr/>
                    <a:lstStyle/>
                    <a:p>
                      <a:pPr algn="ctr"/>
                      <a:r>
                        <a:rPr lang="ja-JP" sz="1050" b="1" kern="100" dirty="0">
                          <a:effectLst/>
                          <a:latin typeface="+mn-ea"/>
                          <a:ea typeface="+mn-ea"/>
                        </a:rPr>
                        <a:t>期　日</a:t>
                      </a:r>
                      <a:endParaRPr lang="ja-JP" sz="1050" b="1" kern="100" dirty="0">
                        <a:effectLst/>
                        <a:latin typeface="+mn-ea"/>
                        <a:ea typeface="+mn-ea"/>
                        <a:cs typeface="Times New Roman" panose="02020603050405020304" pitchFamily="18" charset="0"/>
                      </a:endParaRPr>
                    </a:p>
                  </a:txBody>
                  <a:tcPr marL="68580" marR="68580" marT="0" marB="0" anchor="ctr"/>
                </a:tc>
                <a:tc>
                  <a:txBody>
                    <a:bodyPr/>
                    <a:lstStyle/>
                    <a:p>
                      <a:pPr algn="ctr"/>
                      <a:r>
                        <a:rPr lang="ja-JP" sz="1050" b="1" kern="100" dirty="0">
                          <a:effectLst/>
                          <a:latin typeface="+mn-ea"/>
                          <a:ea typeface="+mn-ea"/>
                        </a:rPr>
                        <a:t>時　間</a:t>
                      </a:r>
                      <a:endParaRPr lang="ja-JP" sz="1050" b="1" kern="100" dirty="0">
                        <a:effectLst/>
                        <a:latin typeface="+mn-ea"/>
                        <a:ea typeface="+mn-ea"/>
                        <a:cs typeface="Times New Roman" panose="02020603050405020304" pitchFamily="18" charset="0"/>
                      </a:endParaRPr>
                    </a:p>
                  </a:txBody>
                  <a:tcPr marL="68580" marR="68580" marT="0" marB="0" anchor="ctr"/>
                </a:tc>
                <a:tc>
                  <a:txBody>
                    <a:bodyPr/>
                    <a:lstStyle/>
                    <a:p>
                      <a:pPr algn="ctr"/>
                      <a:r>
                        <a:rPr lang="ja-JP" sz="1050" b="1" kern="100" dirty="0">
                          <a:effectLst/>
                          <a:latin typeface="+mn-ea"/>
                          <a:ea typeface="+mn-ea"/>
                        </a:rPr>
                        <a:t>内　　容</a:t>
                      </a:r>
                      <a:endParaRPr lang="ja-JP" sz="1050" b="1" kern="100" dirty="0">
                        <a:effectLst/>
                        <a:latin typeface="+mn-ea"/>
                        <a:ea typeface="+mn-ea"/>
                        <a:cs typeface="Times New Roman" panose="02020603050405020304" pitchFamily="18" charset="0"/>
                      </a:endParaRPr>
                    </a:p>
                  </a:txBody>
                  <a:tcPr marL="68580" marR="68580" marT="0" marB="0" anchor="ctr"/>
                </a:tc>
                <a:tc>
                  <a:txBody>
                    <a:bodyPr/>
                    <a:lstStyle/>
                    <a:p>
                      <a:pPr algn="ctr"/>
                      <a:r>
                        <a:rPr lang="ja-JP" sz="1050" b="1" kern="100" dirty="0">
                          <a:effectLst/>
                          <a:latin typeface="+mn-ea"/>
                          <a:ea typeface="+mn-ea"/>
                        </a:rPr>
                        <a:t>講</a:t>
                      </a:r>
                      <a:r>
                        <a:rPr lang="en-US" altLang="ja-JP" sz="1050" b="1" kern="100" dirty="0">
                          <a:effectLst/>
                          <a:latin typeface="+mn-ea"/>
                          <a:ea typeface="+mn-ea"/>
                        </a:rPr>
                        <a:t>       </a:t>
                      </a:r>
                      <a:r>
                        <a:rPr lang="ja-JP" sz="1050" b="1" kern="100" dirty="0">
                          <a:effectLst/>
                          <a:latin typeface="+mn-ea"/>
                          <a:ea typeface="+mn-ea"/>
                        </a:rPr>
                        <a:t>師</a:t>
                      </a:r>
                      <a:endParaRPr lang="ja-JP" sz="1050" b="1" kern="100" dirty="0">
                        <a:effectLst/>
                        <a:latin typeface="+mn-ea"/>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1511753030"/>
                  </a:ext>
                </a:extLst>
              </a:tr>
              <a:tr h="733778">
                <a:tc>
                  <a:txBody>
                    <a:bodyPr/>
                    <a:lstStyle/>
                    <a:p>
                      <a:pPr algn="ctr"/>
                      <a:endParaRPr lang="en-US" altLang="ja-JP" sz="900" b="1" kern="100" dirty="0">
                        <a:effectLst/>
                        <a:latin typeface="+mn-ea"/>
                        <a:ea typeface="+mn-ea"/>
                      </a:endParaRPr>
                    </a:p>
                    <a:p>
                      <a:pPr algn="ctr"/>
                      <a:r>
                        <a:rPr lang="ja-JP" sz="900" b="1" kern="100" dirty="0">
                          <a:effectLst/>
                          <a:latin typeface="+mn-ea"/>
                          <a:ea typeface="+mn-ea"/>
                        </a:rPr>
                        <a:t>第</a:t>
                      </a:r>
                      <a:r>
                        <a:rPr lang="en-US" sz="900" b="1" kern="100" dirty="0">
                          <a:effectLst/>
                          <a:latin typeface="+mn-ea"/>
                          <a:ea typeface="+mn-ea"/>
                        </a:rPr>
                        <a:t>1</a:t>
                      </a:r>
                      <a:r>
                        <a:rPr lang="ja-JP" sz="900" b="1" kern="100" dirty="0">
                          <a:effectLst/>
                          <a:latin typeface="+mn-ea"/>
                          <a:ea typeface="+mn-ea"/>
                        </a:rPr>
                        <a:t>回</a:t>
                      </a:r>
                      <a:endParaRPr lang="en-US" altLang="ja-JP" sz="900" b="1" kern="100" dirty="0">
                        <a:effectLst/>
                        <a:latin typeface="+mn-ea"/>
                        <a:ea typeface="+mn-ea"/>
                      </a:endParaRPr>
                    </a:p>
                    <a:p>
                      <a:pPr algn="ctr"/>
                      <a:r>
                        <a:rPr lang="ja-JP" altLang="en-US" sz="900" b="1" kern="100" dirty="0">
                          <a:effectLst/>
                          <a:latin typeface="+mn-ea"/>
                          <a:ea typeface="+mn-ea"/>
                        </a:rPr>
                        <a:t>講習会</a:t>
                      </a:r>
                      <a:endParaRPr lang="ja-JP" sz="900" b="1" kern="100" dirty="0">
                        <a:effectLst/>
                        <a:latin typeface="+mn-ea"/>
                        <a:ea typeface="+mn-ea"/>
                      </a:endParaRPr>
                    </a:p>
                    <a:p>
                      <a:pPr algn="just"/>
                      <a:r>
                        <a:rPr lang="en-US" sz="900" b="1" kern="100" dirty="0">
                          <a:effectLst/>
                          <a:latin typeface="+mn-ea"/>
                          <a:ea typeface="+mn-ea"/>
                        </a:rPr>
                        <a:t> </a:t>
                      </a:r>
                      <a:endParaRPr lang="ja-JP" sz="900" b="1" kern="100" dirty="0">
                        <a:effectLst/>
                        <a:latin typeface="+mn-ea"/>
                        <a:ea typeface="+mn-ea"/>
                        <a:cs typeface="Times New Roman" panose="02020603050405020304" pitchFamily="18" charset="0"/>
                      </a:endParaRPr>
                    </a:p>
                  </a:txBody>
                  <a:tcPr marL="68580" marR="68580" marT="0" marB="0"/>
                </a:tc>
                <a:tc>
                  <a:txBody>
                    <a:bodyPr/>
                    <a:lstStyle/>
                    <a:p>
                      <a:pPr algn="just"/>
                      <a:endParaRPr lang="en-US" altLang="ja-JP" sz="800" b="1" kern="100" dirty="0">
                        <a:effectLst/>
                        <a:latin typeface="+mn-ea"/>
                        <a:ea typeface="+mn-ea"/>
                      </a:endParaRPr>
                    </a:p>
                    <a:p>
                      <a:pPr algn="just"/>
                      <a:r>
                        <a:rPr lang="ja-JP" sz="900" b="1" kern="100" dirty="0">
                          <a:effectLst/>
                          <a:latin typeface="+mn-ea"/>
                          <a:ea typeface="+mn-ea"/>
                        </a:rPr>
                        <a:t>令和</a:t>
                      </a:r>
                      <a:r>
                        <a:rPr lang="en-US" altLang="ja-JP" sz="900" b="1" kern="100" dirty="0">
                          <a:effectLst/>
                          <a:latin typeface="+mn-ea"/>
                          <a:ea typeface="+mn-ea"/>
                        </a:rPr>
                        <a:t>8</a:t>
                      </a:r>
                      <a:r>
                        <a:rPr lang="ja-JP" sz="900" b="1" kern="100" dirty="0">
                          <a:effectLst/>
                          <a:latin typeface="+mn-ea"/>
                          <a:ea typeface="+mn-ea"/>
                        </a:rPr>
                        <a:t>年</a:t>
                      </a:r>
                      <a:r>
                        <a:rPr lang="en-US" altLang="ja-JP" sz="900" b="1" kern="100" dirty="0">
                          <a:effectLst/>
                          <a:latin typeface="+mn-ea"/>
                          <a:ea typeface="+mn-ea"/>
                        </a:rPr>
                        <a:t>1</a:t>
                      </a:r>
                      <a:r>
                        <a:rPr lang="ja-JP" sz="900" b="1" kern="100" dirty="0">
                          <a:effectLst/>
                          <a:latin typeface="+mn-ea"/>
                          <a:ea typeface="+mn-ea"/>
                        </a:rPr>
                        <a:t>月</a:t>
                      </a:r>
                      <a:r>
                        <a:rPr lang="en-US" altLang="ja-JP" sz="900" b="1" kern="100" dirty="0">
                          <a:effectLst/>
                          <a:latin typeface="+mn-ea"/>
                          <a:ea typeface="+mn-ea"/>
                        </a:rPr>
                        <a:t>29</a:t>
                      </a:r>
                      <a:r>
                        <a:rPr lang="ja-JP" sz="900" b="1" kern="100" dirty="0">
                          <a:effectLst/>
                          <a:latin typeface="+mn-ea"/>
                          <a:ea typeface="+mn-ea"/>
                        </a:rPr>
                        <a:t>日</a:t>
                      </a:r>
                      <a:r>
                        <a:rPr lang="en-US" altLang="ja-JP" sz="800" b="1" kern="100" dirty="0">
                          <a:effectLst/>
                          <a:latin typeface="+mn-ea"/>
                          <a:ea typeface="+mn-ea"/>
                        </a:rPr>
                        <a:t>(</a:t>
                      </a:r>
                      <a:r>
                        <a:rPr lang="ja-JP" altLang="en-US" sz="800" b="1" kern="100" dirty="0">
                          <a:effectLst/>
                          <a:latin typeface="+mn-ea"/>
                          <a:ea typeface="+mn-ea"/>
                        </a:rPr>
                        <a:t>木</a:t>
                      </a:r>
                      <a:r>
                        <a:rPr lang="en-US" altLang="ja-JP" sz="800" b="1" kern="100" dirty="0">
                          <a:effectLst/>
                          <a:latin typeface="+mn-ea"/>
                          <a:ea typeface="+mn-ea"/>
                        </a:rPr>
                        <a:t>)</a:t>
                      </a:r>
                      <a:endParaRPr lang="ja-JP" sz="800" b="1" kern="100" dirty="0">
                        <a:effectLst/>
                        <a:latin typeface="+mn-ea"/>
                        <a:ea typeface="+mn-ea"/>
                      </a:endParaRPr>
                    </a:p>
                    <a:p>
                      <a:pPr algn="just"/>
                      <a:r>
                        <a:rPr lang="ja-JP" sz="800" b="1" kern="100" dirty="0">
                          <a:effectLst/>
                          <a:latin typeface="+mn-ea"/>
                          <a:ea typeface="+mn-ea"/>
                        </a:rPr>
                        <a:t>元気創造プラザ</a:t>
                      </a:r>
                      <a:r>
                        <a:rPr lang="en-US" sz="800" b="1" kern="100" dirty="0">
                          <a:effectLst/>
                          <a:latin typeface="+mn-ea"/>
                          <a:ea typeface="+mn-ea"/>
                        </a:rPr>
                        <a:t>4</a:t>
                      </a:r>
                      <a:r>
                        <a:rPr lang="ja-JP" sz="800" b="1" kern="100" dirty="0">
                          <a:effectLst/>
                          <a:latin typeface="+mn-ea"/>
                          <a:ea typeface="+mn-ea"/>
                        </a:rPr>
                        <a:t>階</a:t>
                      </a:r>
                      <a:endParaRPr lang="en-US" altLang="ja-JP" sz="800" b="1" kern="100" dirty="0">
                        <a:effectLst/>
                        <a:latin typeface="+mn-ea"/>
                        <a:ea typeface="+mn-ea"/>
                      </a:endParaRPr>
                    </a:p>
                    <a:p>
                      <a:pPr algn="just"/>
                      <a:r>
                        <a:rPr lang="ja-JP" sz="800" b="1" kern="100" dirty="0">
                          <a:effectLst/>
                          <a:latin typeface="+mn-ea"/>
                          <a:ea typeface="+mn-ea"/>
                        </a:rPr>
                        <a:t>ホール</a:t>
                      </a:r>
                      <a:endParaRPr lang="ja-JP" sz="800" b="1" kern="100" dirty="0">
                        <a:effectLst/>
                        <a:latin typeface="+mn-ea"/>
                        <a:ea typeface="+mn-ea"/>
                        <a:cs typeface="Times New Roman" panose="02020603050405020304" pitchFamily="18" charset="0"/>
                      </a:endParaRPr>
                    </a:p>
                  </a:txBody>
                  <a:tcPr marL="68580" marR="68580" marT="0" marB="0"/>
                </a:tc>
                <a:tc>
                  <a:txBody>
                    <a:bodyPr/>
                    <a:lstStyle/>
                    <a:p>
                      <a:pPr algn="just"/>
                      <a:endParaRPr lang="en-US" altLang="ja-JP" sz="800" b="1" kern="100" dirty="0">
                        <a:effectLst/>
                        <a:latin typeface="+mn-ea"/>
                        <a:ea typeface="+mn-ea"/>
                      </a:endParaRPr>
                    </a:p>
                    <a:p>
                      <a:pPr algn="just"/>
                      <a:r>
                        <a:rPr lang="ja-JP" sz="800" b="1" kern="100" dirty="0">
                          <a:effectLst/>
                          <a:latin typeface="+mn-ea"/>
                          <a:ea typeface="+mn-ea"/>
                        </a:rPr>
                        <a:t>午後</a:t>
                      </a:r>
                      <a:r>
                        <a:rPr lang="en-US" altLang="ja-JP" sz="800" b="1" kern="100" dirty="0">
                          <a:effectLst/>
                          <a:latin typeface="+mn-ea"/>
                          <a:ea typeface="+mn-ea"/>
                        </a:rPr>
                        <a:t>7</a:t>
                      </a:r>
                      <a:r>
                        <a:rPr lang="ja-JP" sz="800" b="1" kern="100" dirty="0">
                          <a:effectLst/>
                          <a:latin typeface="+mn-ea"/>
                          <a:ea typeface="+mn-ea"/>
                        </a:rPr>
                        <a:t>時</a:t>
                      </a:r>
                      <a:r>
                        <a:rPr lang="en-US" altLang="ja-JP" sz="800" b="1" kern="100" dirty="0">
                          <a:effectLst/>
                          <a:latin typeface="+mn-ea"/>
                          <a:ea typeface="+mn-ea"/>
                        </a:rPr>
                        <a:t>00</a:t>
                      </a:r>
                      <a:r>
                        <a:rPr lang="ja-JP" sz="800" b="1" kern="100" dirty="0">
                          <a:effectLst/>
                          <a:latin typeface="+mn-ea"/>
                          <a:ea typeface="+mn-ea"/>
                        </a:rPr>
                        <a:t>分</a:t>
                      </a:r>
                      <a:endParaRPr lang="ja-JP" sz="900" b="1" kern="100" dirty="0">
                        <a:effectLst/>
                        <a:latin typeface="+mn-ea"/>
                        <a:ea typeface="+mn-ea"/>
                      </a:endParaRPr>
                    </a:p>
                    <a:p>
                      <a:pPr algn="just"/>
                      <a:r>
                        <a:rPr lang="ja-JP" sz="800" b="1" kern="100" dirty="0">
                          <a:effectLst/>
                          <a:latin typeface="+mn-ea"/>
                          <a:ea typeface="+mn-ea"/>
                        </a:rPr>
                        <a:t>～午後</a:t>
                      </a:r>
                      <a:r>
                        <a:rPr lang="en-US" altLang="ja-JP" sz="800" b="1" kern="100" dirty="0">
                          <a:effectLst/>
                          <a:latin typeface="+mn-ea"/>
                          <a:ea typeface="+mn-ea"/>
                        </a:rPr>
                        <a:t>8</a:t>
                      </a:r>
                      <a:r>
                        <a:rPr lang="ja-JP" sz="800" b="1" kern="100" dirty="0">
                          <a:effectLst/>
                          <a:latin typeface="+mn-ea"/>
                          <a:ea typeface="+mn-ea"/>
                        </a:rPr>
                        <a:t>時</a:t>
                      </a:r>
                      <a:r>
                        <a:rPr lang="en-US" altLang="ja-JP" sz="800" b="1" kern="100" dirty="0">
                          <a:effectLst/>
                          <a:latin typeface="+mn-ea"/>
                          <a:ea typeface="+mn-ea"/>
                        </a:rPr>
                        <a:t>30</a:t>
                      </a:r>
                      <a:r>
                        <a:rPr lang="ja-JP" sz="800" b="1" kern="100" dirty="0">
                          <a:effectLst/>
                          <a:latin typeface="+mn-ea"/>
                          <a:ea typeface="+mn-ea"/>
                        </a:rPr>
                        <a:t>分</a:t>
                      </a:r>
                      <a:endParaRPr lang="ja-JP" sz="900" b="1" kern="100" dirty="0">
                        <a:effectLst/>
                        <a:latin typeface="+mn-ea"/>
                        <a:ea typeface="+mn-ea"/>
                        <a:cs typeface="Times New Roman" panose="02020603050405020304" pitchFamily="18" charset="0"/>
                      </a:endParaRPr>
                    </a:p>
                  </a:txBody>
                  <a:tcPr marL="68580" marR="68580" marT="0" marB="0"/>
                </a:tc>
                <a:tc>
                  <a:txBody>
                    <a:bodyPr/>
                    <a:lstStyle/>
                    <a:p>
                      <a:pPr algn="just"/>
                      <a:r>
                        <a:rPr lang="ja-JP" altLang="en-US" sz="1100" b="1" kern="100">
                          <a:effectLst/>
                          <a:latin typeface="+mn-ea"/>
                          <a:ea typeface="+mn-ea"/>
                        </a:rPr>
                        <a:t>スポーツ推進</a:t>
                      </a:r>
                      <a:r>
                        <a:rPr lang="ja-JP" altLang="en-US" sz="1100" b="1" kern="100" dirty="0">
                          <a:effectLst/>
                          <a:latin typeface="+mn-ea"/>
                          <a:ea typeface="+mn-ea"/>
                        </a:rPr>
                        <a:t>と</a:t>
                      </a:r>
                      <a:endParaRPr lang="en-US" altLang="ja-JP" sz="1100" b="1" kern="100" dirty="0">
                        <a:effectLst/>
                        <a:latin typeface="+mn-ea"/>
                        <a:ea typeface="+mn-ea"/>
                      </a:endParaRPr>
                    </a:p>
                    <a:p>
                      <a:pPr algn="just"/>
                      <a:r>
                        <a:rPr lang="ja-JP" altLang="en-US" sz="1100" b="1" kern="100" dirty="0">
                          <a:effectLst/>
                          <a:latin typeface="+mn-ea"/>
                          <a:ea typeface="+mn-ea"/>
                        </a:rPr>
                        <a:t>スポーツ指導員の責任と役割</a:t>
                      </a:r>
                      <a:endParaRPr lang="ja-JP" sz="900" b="1" kern="100" dirty="0">
                        <a:effectLst/>
                        <a:latin typeface="+mn-ea"/>
                        <a:ea typeface="+mn-ea"/>
                        <a:cs typeface="Times New Roman" panose="02020603050405020304" pitchFamily="18" charset="0"/>
                      </a:endParaRPr>
                    </a:p>
                  </a:txBody>
                  <a:tcPr marL="68580" marR="68580" marT="0" marB="0" anchor="ctr"/>
                </a:tc>
                <a:tc>
                  <a:txBody>
                    <a:bodyPr/>
                    <a:lstStyle/>
                    <a:p>
                      <a:pPr algn="just"/>
                      <a:r>
                        <a:rPr lang="ja-JP" altLang="en-US" sz="700" b="1" kern="100" dirty="0">
                          <a:effectLst/>
                          <a:latin typeface="+mn-ea"/>
                          <a:ea typeface="+mn-ea"/>
                        </a:rPr>
                        <a:t>日本ウエルネススポーツ大学教授</a:t>
                      </a:r>
                      <a:endParaRPr lang="en-US" altLang="ja-JP" sz="700" b="1" kern="100" dirty="0">
                        <a:effectLst/>
                        <a:latin typeface="+mn-ea"/>
                        <a:ea typeface="+mn-ea"/>
                      </a:endParaRPr>
                    </a:p>
                    <a:p>
                      <a:pPr algn="just"/>
                      <a:r>
                        <a:rPr lang="en-US" altLang="ja-JP" sz="700" b="1" kern="100" dirty="0">
                          <a:effectLst/>
                          <a:latin typeface="+mn-ea"/>
                          <a:ea typeface="+mn-ea"/>
                        </a:rPr>
                        <a:t>NPO</a:t>
                      </a:r>
                      <a:r>
                        <a:rPr lang="ja-JP" altLang="en-US" sz="700" b="1" kern="100" dirty="0">
                          <a:effectLst/>
                          <a:latin typeface="+mn-ea"/>
                          <a:ea typeface="+mn-ea"/>
                        </a:rPr>
                        <a:t>法人狛江市スポーツ協会理事</a:t>
                      </a:r>
                      <a:endParaRPr lang="en-US" altLang="ja-JP" sz="700" b="1" kern="100" dirty="0">
                        <a:effectLst/>
                        <a:latin typeface="+mn-ea"/>
                        <a:ea typeface="+mn-ea"/>
                      </a:endParaRPr>
                    </a:p>
                    <a:p>
                      <a:pPr algn="just"/>
                      <a:r>
                        <a:rPr lang="ja-JP" altLang="en-US" sz="700" b="1" kern="100" dirty="0">
                          <a:effectLst/>
                          <a:latin typeface="+mn-ea"/>
                          <a:ea typeface="+mn-ea"/>
                        </a:rPr>
                        <a:t>堀松スポーツ行政研究所所長</a:t>
                      </a:r>
                      <a:endParaRPr lang="ja-JP" sz="700" b="1" kern="100" dirty="0">
                        <a:effectLst/>
                        <a:latin typeface="+mn-ea"/>
                        <a:ea typeface="+mn-ea"/>
                      </a:endParaRPr>
                    </a:p>
                    <a:p>
                      <a:pPr algn="just"/>
                      <a:r>
                        <a:rPr lang="ja-JP" altLang="en-US" sz="800" b="1" kern="100" dirty="0">
                          <a:effectLst/>
                          <a:latin typeface="+mn-ea"/>
                          <a:ea typeface="+mn-ea"/>
                        </a:rPr>
                        <a:t>　　</a:t>
                      </a:r>
                      <a:r>
                        <a:rPr lang="ja-JP" altLang="en-US" sz="1100" b="1" kern="100" dirty="0">
                          <a:effectLst/>
                          <a:latin typeface="+mn-ea"/>
                          <a:ea typeface="+mn-ea"/>
                        </a:rPr>
                        <a:t>堀松　英紀</a:t>
                      </a:r>
                      <a:r>
                        <a:rPr lang="ja-JP" altLang="en-US" sz="1200" b="1" kern="100" dirty="0">
                          <a:effectLst/>
                          <a:latin typeface="+mn-ea"/>
                          <a:ea typeface="+mn-ea"/>
                        </a:rPr>
                        <a:t>　</a:t>
                      </a:r>
                      <a:r>
                        <a:rPr lang="ja-JP" altLang="en-US" sz="1100" b="1" kern="100" dirty="0">
                          <a:effectLst/>
                          <a:latin typeface="+mn-ea"/>
                          <a:ea typeface="+mn-ea"/>
                        </a:rPr>
                        <a:t>先生</a:t>
                      </a:r>
                      <a:endParaRPr lang="ja-JP" sz="900" b="1" kern="100" dirty="0">
                        <a:effectLst/>
                        <a:latin typeface="+mn-ea"/>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302329180"/>
                  </a:ext>
                </a:extLst>
              </a:tr>
              <a:tr h="711218">
                <a:tc>
                  <a:txBody>
                    <a:bodyPr/>
                    <a:lstStyle/>
                    <a:p>
                      <a:pPr algn="ctr"/>
                      <a:endParaRPr lang="en-US" altLang="ja-JP" sz="900" b="1" kern="100" dirty="0">
                        <a:effectLst/>
                        <a:latin typeface="+mn-ea"/>
                        <a:ea typeface="+mn-ea"/>
                      </a:endParaRPr>
                    </a:p>
                    <a:p>
                      <a:pPr algn="ctr"/>
                      <a:r>
                        <a:rPr lang="ja-JP" sz="900" b="1" kern="100" dirty="0">
                          <a:effectLst/>
                          <a:latin typeface="+mn-ea"/>
                          <a:ea typeface="+mn-ea"/>
                        </a:rPr>
                        <a:t>第</a:t>
                      </a:r>
                      <a:r>
                        <a:rPr lang="en-US" altLang="ja-JP" sz="900" b="1" kern="100" dirty="0">
                          <a:effectLst/>
                          <a:latin typeface="+mn-ea"/>
                          <a:ea typeface="+mn-ea"/>
                        </a:rPr>
                        <a:t>2</a:t>
                      </a:r>
                      <a:r>
                        <a:rPr lang="ja-JP" sz="900" b="1" kern="100" dirty="0">
                          <a:effectLst/>
                          <a:latin typeface="+mn-ea"/>
                          <a:ea typeface="+mn-ea"/>
                        </a:rPr>
                        <a:t>回</a:t>
                      </a:r>
                      <a:endParaRPr lang="en-US" altLang="ja-JP" sz="900" b="1" kern="100" dirty="0">
                        <a:effectLst/>
                        <a:latin typeface="+mn-ea"/>
                        <a:ea typeface="+mn-ea"/>
                      </a:endParaRPr>
                    </a:p>
                    <a:p>
                      <a:pPr algn="ctr"/>
                      <a:r>
                        <a:rPr lang="ja-JP" sz="900" b="1" kern="100" dirty="0">
                          <a:effectLst/>
                          <a:latin typeface="+mn-ea"/>
                          <a:ea typeface="+mn-ea"/>
                        </a:rPr>
                        <a:t>講習会</a:t>
                      </a:r>
                    </a:p>
                    <a:p>
                      <a:pPr algn="just"/>
                      <a:r>
                        <a:rPr lang="en-US" sz="900" b="1" kern="100" dirty="0">
                          <a:effectLst/>
                          <a:latin typeface="+mn-ea"/>
                          <a:ea typeface="+mn-ea"/>
                        </a:rPr>
                        <a:t> </a:t>
                      </a:r>
                      <a:endParaRPr lang="ja-JP" sz="900" b="1" kern="100" dirty="0">
                        <a:effectLst/>
                        <a:latin typeface="+mn-ea"/>
                        <a:ea typeface="+mn-ea"/>
                        <a:cs typeface="Times New Roman" panose="02020603050405020304" pitchFamily="18" charset="0"/>
                      </a:endParaRPr>
                    </a:p>
                  </a:txBody>
                  <a:tcPr marL="68580" marR="68580" marT="0" marB="0"/>
                </a:tc>
                <a:tc>
                  <a:txBody>
                    <a:bodyPr/>
                    <a:lstStyle/>
                    <a:p>
                      <a:pPr algn="just"/>
                      <a:endParaRPr lang="en-US" altLang="ja-JP" sz="800" b="1" kern="100" dirty="0">
                        <a:effectLst/>
                        <a:latin typeface="+mn-ea"/>
                        <a:ea typeface="+mn-ea"/>
                      </a:endParaRPr>
                    </a:p>
                    <a:p>
                      <a:pPr algn="just"/>
                      <a:r>
                        <a:rPr lang="ja-JP" sz="900" b="1" kern="100" dirty="0">
                          <a:effectLst/>
                          <a:latin typeface="+mn-ea"/>
                          <a:ea typeface="+mn-ea"/>
                        </a:rPr>
                        <a:t>令和</a:t>
                      </a:r>
                      <a:r>
                        <a:rPr lang="ja-JP" altLang="en-US" sz="900" b="1" kern="100" dirty="0">
                          <a:effectLst/>
                          <a:latin typeface="+mn-ea"/>
                          <a:ea typeface="+mn-ea"/>
                        </a:rPr>
                        <a:t>８</a:t>
                      </a:r>
                      <a:r>
                        <a:rPr lang="ja-JP" sz="900" b="1" kern="100" dirty="0">
                          <a:effectLst/>
                          <a:latin typeface="+mn-ea"/>
                          <a:ea typeface="+mn-ea"/>
                        </a:rPr>
                        <a:t>年</a:t>
                      </a:r>
                      <a:r>
                        <a:rPr lang="en-US" altLang="ja-JP" sz="900" b="1" kern="100" dirty="0">
                          <a:effectLst/>
                          <a:latin typeface="+mn-ea"/>
                          <a:ea typeface="+mn-ea"/>
                        </a:rPr>
                        <a:t>1</a:t>
                      </a:r>
                      <a:r>
                        <a:rPr lang="ja-JP" sz="900" b="1" kern="100" dirty="0">
                          <a:effectLst/>
                          <a:latin typeface="+mn-ea"/>
                          <a:ea typeface="+mn-ea"/>
                        </a:rPr>
                        <a:t>月</a:t>
                      </a:r>
                      <a:r>
                        <a:rPr lang="en-US" altLang="ja-JP" sz="900" b="1" kern="100" dirty="0">
                          <a:effectLst/>
                          <a:latin typeface="+mn-ea"/>
                          <a:ea typeface="+mn-ea"/>
                        </a:rPr>
                        <a:t>30</a:t>
                      </a:r>
                      <a:r>
                        <a:rPr lang="ja-JP" sz="900" b="1" kern="100" dirty="0">
                          <a:effectLst/>
                          <a:latin typeface="+mn-ea"/>
                          <a:ea typeface="+mn-ea"/>
                        </a:rPr>
                        <a:t>日</a:t>
                      </a:r>
                      <a:r>
                        <a:rPr lang="en-US" altLang="ja-JP" sz="800" b="1" kern="100" dirty="0">
                          <a:effectLst/>
                          <a:latin typeface="+mn-ea"/>
                          <a:ea typeface="+mn-ea"/>
                        </a:rPr>
                        <a:t>(</a:t>
                      </a:r>
                      <a:r>
                        <a:rPr lang="ja-JP" altLang="en-US" sz="800" b="1" kern="100" dirty="0">
                          <a:effectLst/>
                          <a:latin typeface="+mn-ea"/>
                          <a:ea typeface="+mn-ea"/>
                        </a:rPr>
                        <a:t>金</a:t>
                      </a:r>
                      <a:r>
                        <a:rPr lang="en-US" altLang="ja-JP" sz="800" b="1" kern="100" dirty="0">
                          <a:effectLst/>
                          <a:latin typeface="+mn-ea"/>
                          <a:ea typeface="+mn-ea"/>
                        </a:rPr>
                        <a:t>)</a:t>
                      </a:r>
                      <a:endParaRPr lang="ja-JP" sz="800" b="1" kern="100" dirty="0">
                        <a:effectLst/>
                        <a:latin typeface="+mn-ea"/>
                        <a:ea typeface="+mn-ea"/>
                      </a:endParaRPr>
                    </a:p>
                    <a:p>
                      <a:pPr algn="just"/>
                      <a:r>
                        <a:rPr lang="ja-JP" sz="800" b="1" kern="100" dirty="0">
                          <a:effectLst/>
                          <a:latin typeface="+mn-ea"/>
                          <a:ea typeface="+mn-ea"/>
                        </a:rPr>
                        <a:t>元気創造プラザ</a:t>
                      </a:r>
                      <a:r>
                        <a:rPr lang="en-US" sz="800" b="1" kern="100" dirty="0">
                          <a:effectLst/>
                          <a:latin typeface="+mn-ea"/>
                          <a:ea typeface="+mn-ea"/>
                        </a:rPr>
                        <a:t>4</a:t>
                      </a:r>
                      <a:r>
                        <a:rPr lang="ja-JP" sz="800" b="1" kern="100" dirty="0">
                          <a:effectLst/>
                          <a:latin typeface="+mn-ea"/>
                          <a:ea typeface="+mn-ea"/>
                        </a:rPr>
                        <a:t>階</a:t>
                      </a:r>
                      <a:endParaRPr lang="en-US" altLang="ja-JP" sz="800" b="1" kern="100" dirty="0">
                        <a:effectLst/>
                        <a:latin typeface="+mn-ea"/>
                        <a:ea typeface="+mn-ea"/>
                      </a:endParaRPr>
                    </a:p>
                    <a:p>
                      <a:pPr algn="just"/>
                      <a:r>
                        <a:rPr lang="ja-JP" sz="800" b="1" kern="100" dirty="0">
                          <a:effectLst/>
                          <a:latin typeface="+mn-ea"/>
                          <a:ea typeface="+mn-ea"/>
                        </a:rPr>
                        <a:t>ホール</a:t>
                      </a:r>
                      <a:endParaRPr lang="ja-JP" sz="800" b="1" kern="100" dirty="0">
                        <a:effectLst/>
                        <a:latin typeface="+mn-ea"/>
                        <a:ea typeface="+mn-ea"/>
                        <a:cs typeface="Times New Roman" panose="02020603050405020304" pitchFamily="18" charset="0"/>
                      </a:endParaRPr>
                    </a:p>
                  </a:txBody>
                  <a:tcPr marL="68580" marR="68580" marT="0" marB="0"/>
                </a:tc>
                <a:tc>
                  <a:txBody>
                    <a:bodyPr/>
                    <a:lstStyle/>
                    <a:p>
                      <a:pPr algn="just"/>
                      <a:endParaRPr lang="en-US" altLang="ja-JP" sz="900" b="1" kern="100" dirty="0">
                        <a:effectLst/>
                        <a:latin typeface="+mn-ea"/>
                        <a:ea typeface="+mn-ea"/>
                      </a:endParaRPr>
                    </a:p>
                    <a:p>
                      <a:pPr algn="just"/>
                      <a:r>
                        <a:rPr lang="ja-JP" sz="800" b="1" kern="100" dirty="0">
                          <a:effectLst/>
                          <a:latin typeface="+mn-ea"/>
                          <a:ea typeface="+mn-ea"/>
                        </a:rPr>
                        <a:t>午後</a:t>
                      </a:r>
                      <a:r>
                        <a:rPr lang="en-US" altLang="ja-JP" sz="800" b="1" kern="100" dirty="0">
                          <a:effectLst/>
                          <a:latin typeface="+mn-ea"/>
                          <a:ea typeface="+mn-ea"/>
                        </a:rPr>
                        <a:t>7</a:t>
                      </a:r>
                      <a:r>
                        <a:rPr lang="ja-JP" sz="800" b="1" kern="100" dirty="0">
                          <a:effectLst/>
                          <a:latin typeface="+mn-ea"/>
                          <a:ea typeface="+mn-ea"/>
                        </a:rPr>
                        <a:t>時</a:t>
                      </a:r>
                      <a:r>
                        <a:rPr lang="en-US" altLang="ja-JP" sz="800" b="1" kern="100" dirty="0">
                          <a:effectLst/>
                          <a:latin typeface="+mn-ea"/>
                          <a:ea typeface="+mn-ea"/>
                        </a:rPr>
                        <a:t>0</a:t>
                      </a:r>
                      <a:r>
                        <a:rPr lang="en-US" sz="800" b="1" kern="100" dirty="0">
                          <a:effectLst/>
                          <a:latin typeface="+mn-ea"/>
                          <a:ea typeface="+mn-ea"/>
                        </a:rPr>
                        <a:t>0</a:t>
                      </a:r>
                      <a:r>
                        <a:rPr lang="ja-JP" sz="800" b="1" kern="100" dirty="0">
                          <a:effectLst/>
                          <a:latin typeface="+mn-ea"/>
                          <a:ea typeface="+mn-ea"/>
                        </a:rPr>
                        <a:t>分</a:t>
                      </a:r>
                    </a:p>
                    <a:p>
                      <a:pPr algn="l"/>
                      <a:r>
                        <a:rPr lang="ja-JP" sz="800" b="1" kern="100" dirty="0">
                          <a:effectLst/>
                          <a:latin typeface="+mn-ea"/>
                          <a:ea typeface="+mn-ea"/>
                        </a:rPr>
                        <a:t>～午後</a:t>
                      </a:r>
                      <a:r>
                        <a:rPr lang="en-US" sz="800" b="1" kern="100" dirty="0">
                          <a:effectLst/>
                          <a:latin typeface="+mn-ea"/>
                          <a:ea typeface="+mn-ea"/>
                        </a:rPr>
                        <a:t>8</a:t>
                      </a:r>
                      <a:r>
                        <a:rPr lang="ja-JP" sz="800" b="1" kern="100" dirty="0">
                          <a:effectLst/>
                          <a:latin typeface="+mn-ea"/>
                          <a:ea typeface="+mn-ea"/>
                        </a:rPr>
                        <a:t>時</a:t>
                      </a:r>
                      <a:r>
                        <a:rPr lang="en-US" altLang="ja-JP" sz="800" b="1" kern="100" dirty="0">
                          <a:effectLst/>
                          <a:latin typeface="+mn-ea"/>
                          <a:ea typeface="+mn-ea"/>
                        </a:rPr>
                        <a:t>3</a:t>
                      </a:r>
                      <a:r>
                        <a:rPr lang="en-US" sz="800" b="1" kern="100" dirty="0">
                          <a:effectLst/>
                          <a:latin typeface="+mn-ea"/>
                          <a:ea typeface="+mn-ea"/>
                        </a:rPr>
                        <a:t>0</a:t>
                      </a:r>
                      <a:r>
                        <a:rPr lang="ja-JP" sz="800" b="1" kern="100" dirty="0">
                          <a:effectLst/>
                          <a:latin typeface="+mn-ea"/>
                          <a:ea typeface="+mn-ea"/>
                        </a:rPr>
                        <a:t>分</a:t>
                      </a:r>
                      <a:endParaRPr lang="ja-JP" sz="800" b="1" kern="100" dirty="0">
                        <a:effectLst/>
                        <a:latin typeface="+mn-ea"/>
                        <a:ea typeface="+mn-ea"/>
                        <a:cs typeface="Times New Roman" panose="02020603050405020304" pitchFamily="18" charset="0"/>
                      </a:endParaRPr>
                    </a:p>
                  </a:txBody>
                  <a:tcPr marL="68580" marR="68580" marT="0" marB="0"/>
                </a:tc>
                <a:tc>
                  <a:txBody>
                    <a:bodyPr/>
                    <a:lstStyle/>
                    <a:p>
                      <a:pPr algn="just"/>
                      <a:r>
                        <a:rPr lang="ja-JP" sz="1100" b="1" kern="100" dirty="0">
                          <a:effectLst/>
                          <a:latin typeface="+mn-ea"/>
                          <a:ea typeface="+mn-ea"/>
                        </a:rPr>
                        <a:t>スポーツ</a:t>
                      </a:r>
                      <a:r>
                        <a:rPr lang="ja-JP" altLang="en-US" sz="1100" b="1" kern="100" dirty="0">
                          <a:effectLst/>
                          <a:latin typeface="+mn-ea"/>
                          <a:ea typeface="+mn-ea"/>
                        </a:rPr>
                        <a:t>指導の実際</a:t>
                      </a:r>
                      <a:endParaRPr lang="en-US" altLang="ja-JP" sz="1100" b="1" kern="100" dirty="0">
                        <a:effectLst/>
                        <a:latin typeface="+mn-ea"/>
                        <a:ea typeface="+mn-ea"/>
                      </a:endParaRPr>
                    </a:p>
                    <a:p>
                      <a:pPr algn="just"/>
                      <a:r>
                        <a:rPr lang="ja-JP" altLang="en-US" sz="1100" b="1" kern="100" dirty="0">
                          <a:effectLst/>
                          <a:latin typeface="+mn-ea"/>
                          <a:ea typeface="+mn-ea"/>
                          <a:cs typeface="Times New Roman" panose="02020603050405020304" pitchFamily="18" charset="0"/>
                        </a:rPr>
                        <a:t>ートレーニングの原理・原則ー</a:t>
                      </a:r>
                      <a:endParaRPr lang="en-US" altLang="ja-JP" sz="1100" b="1" kern="100" dirty="0">
                        <a:effectLst/>
                        <a:latin typeface="+mn-ea"/>
                        <a:ea typeface="+mn-ea"/>
                        <a:cs typeface="Times New Roman" panose="02020603050405020304" pitchFamily="18" charset="0"/>
                      </a:endParaRPr>
                    </a:p>
                    <a:p>
                      <a:pPr algn="just"/>
                      <a:r>
                        <a:rPr lang="ja-JP" altLang="en-US" sz="1100" b="1" kern="100" dirty="0">
                          <a:effectLst/>
                          <a:latin typeface="+mn-ea"/>
                          <a:ea typeface="+mn-ea"/>
                          <a:cs typeface="Times New Roman" panose="02020603050405020304" pitchFamily="18" charset="0"/>
                        </a:rPr>
                        <a:t>自己効力感の達成</a:t>
                      </a:r>
                      <a:endParaRPr lang="ja-JP" sz="1100" b="1" kern="100" dirty="0">
                        <a:effectLst/>
                        <a:latin typeface="+mn-ea"/>
                        <a:ea typeface="+mn-ea"/>
                        <a:cs typeface="Times New Roman" panose="02020603050405020304" pitchFamily="18" charset="0"/>
                      </a:endParaRPr>
                    </a:p>
                  </a:txBody>
                  <a:tcPr marL="68580" marR="68580" marT="0" marB="0" anchor="ctr"/>
                </a:tc>
                <a:tc>
                  <a:txBody>
                    <a:bodyPr/>
                    <a:lstStyle/>
                    <a:p>
                      <a:pPr algn="just"/>
                      <a:r>
                        <a:rPr lang="ja-JP" altLang="en-US" sz="700" b="1" kern="100" dirty="0">
                          <a:effectLst/>
                          <a:latin typeface="+mn-ea"/>
                          <a:ea typeface="+mn-ea"/>
                        </a:rPr>
                        <a:t>東京福祉大学非常勤講師</a:t>
                      </a:r>
                      <a:endParaRPr lang="ja-JP" sz="700" b="1" kern="100" dirty="0">
                        <a:effectLst/>
                        <a:latin typeface="+mn-ea"/>
                        <a:ea typeface="+mn-ea"/>
                      </a:endParaRPr>
                    </a:p>
                    <a:p>
                      <a:pPr algn="just"/>
                      <a:r>
                        <a:rPr lang="ja-JP" altLang="en-US" sz="700" b="1" kern="100" dirty="0">
                          <a:effectLst/>
                          <a:latin typeface="+mn-ea"/>
                          <a:ea typeface="+mn-ea"/>
                        </a:rPr>
                        <a:t>福生市スポーツ推進審議会会長</a:t>
                      </a:r>
                      <a:endParaRPr lang="en-US" altLang="ja-JP" sz="700" b="1" kern="100" dirty="0">
                        <a:effectLst/>
                        <a:latin typeface="+mn-ea"/>
                        <a:ea typeface="+mn-ea"/>
                      </a:endParaRPr>
                    </a:p>
                    <a:p>
                      <a:pPr algn="just"/>
                      <a:r>
                        <a:rPr lang="ja-JP" altLang="en-US" sz="900" b="1" kern="100">
                          <a:effectLst/>
                          <a:latin typeface="+mn-ea"/>
                          <a:ea typeface="+mn-ea"/>
                        </a:rPr>
                        <a:t>　　</a:t>
                      </a:r>
                      <a:r>
                        <a:rPr lang="ja-JP" altLang="en-US" sz="1100" b="1" kern="100">
                          <a:effectLst/>
                          <a:latin typeface="+mn-ea"/>
                          <a:ea typeface="+mn-ea"/>
                        </a:rPr>
                        <a:t>清水　信好　</a:t>
                      </a:r>
                      <a:r>
                        <a:rPr lang="ja-JP" altLang="en-US" sz="1100" b="1" kern="100" dirty="0">
                          <a:effectLst/>
                          <a:latin typeface="+mn-ea"/>
                          <a:ea typeface="+mn-ea"/>
                        </a:rPr>
                        <a:t>先生</a:t>
                      </a:r>
                      <a:r>
                        <a:rPr lang="en-US" sz="1200" b="1" kern="100" dirty="0">
                          <a:effectLst/>
                          <a:latin typeface="+mn-ea"/>
                          <a:ea typeface="+mn-ea"/>
                        </a:rPr>
                        <a:t> </a:t>
                      </a:r>
                      <a:endParaRPr lang="ja-JP" sz="900" b="1" kern="100" dirty="0">
                        <a:effectLst/>
                        <a:latin typeface="+mn-ea"/>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364034611"/>
                  </a:ext>
                </a:extLst>
              </a:tr>
              <a:tr h="853462">
                <a:tc>
                  <a:txBody>
                    <a:bodyPr/>
                    <a:lstStyle/>
                    <a:p>
                      <a:pPr algn="ctr"/>
                      <a:endParaRPr lang="en-US" altLang="ja-JP" sz="900" b="1" kern="100" dirty="0">
                        <a:effectLst/>
                        <a:latin typeface="+mn-ea"/>
                        <a:ea typeface="+mn-ea"/>
                      </a:endParaRPr>
                    </a:p>
                    <a:p>
                      <a:pPr algn="ctr"/>
                      <a:r>
                        <a:rPr lang="ja-JP" sz="900" b="1" kern="100" dirty="0">
                          <a:effectLst/>
                          <a:latin typeface="+mn-ea"/>
                          <a:ea typeface="+mn-ea"/>
                        </a:rPr>
                        <a:t>第</a:t>
                      </a:r>
                      <a:r>
                        <a:rPr lang="en-US" sz="900" b="1" kern="100" dirty="0">
                          <a:effectLst/>
                          <a:latin typeface="+mn-ea"/>
                          <a:ea typeface="+mn-ea"/>
                        </a:rPr>
                        <a:t>3</a:t>
                      </a:r>
                      <a:r>
                        <a:rPr lang="ja-JP" sz="900" b="1" kern="100" dirty="0">
                          <a:effectLst/>
                          <a:latin typeface="+mn-ea"/>
                          <a:ea typeface="+mn-ea"/>
                        </a:rPr>
                        <a:t>回</a:t>
                      </a:r>
                      <a:endParaRPr lang="en-US" altLang="ja-JP" sz="900" b="1" kern="100" dirty="0">
                        <a:effectLst/>
                        <a:latin typeface="+mn-ea"/>
                        <a:ea typeface="+mn-ea"/>
                      </a:endParaRPr>
                    </a:p>
                    <a:p>
                      <a:pPr algn="ctr"/>
                      <a:r>
                        <a:rPr lang="ja-JP" sz="900" b="1" kern="100" dirty="0">
                          <a:effectLst/>
                          <a:latin typeface="+mn-ea"/>
                          <a:ea typeface="+mn-ea"/>
                        </a:rPr>
                        <a:t>講習会</a:t>
                      </a:r>
                      <a:endParaRPr lang="en-US" altLang="ja-JP" sz="900" b="1" kern="100" dirty="0">
                        <a:effectLst/>
                        <a:latin typeface="+mn-ea"/>
                        <a:ea typeface="+mn-ea"/>
                      </a:endParaRPr>
                    </a:p>
                    <a:p>
                      <a:pPr algn="ctr"/>
                      <a:r>
                        <a:rPr lang="ja-JP" altLang="en-US" sz="900" b="1" kern="100" dirty="0">
                          <a:effectLst/>
                          <a:latin typeface="+mn-ea"/>
                          <a:ea typeface="+mn-ea"/>
                        </a:rPr>
                        <a:t>・実習</a:t>
                      </a:r>
                      <a:endParaRPr lang="ja-JP" sz="900" b="1" kern="100" dirty="0">
                        <a:effectLst/>
                        <a:latin typeface="+mn-ea"/>
                        <a:ea typeface="+mn-ea"/>
                        <a:cs typeface="Times New Roman" panose="02020603050405020304" pitchFamily="18" charset="0"/>
                      </a:endParaRPr>
                    </a:p>
                  </a:txBody>
                  <a:tcPr marL="68580" marR="68580" marT="0" marB="0"/>
                </a:tc>
                <a:tc>
                  <a:txBody>
                    <a:bodyPr/>
                    <a:lstStyle/>
                    <a:p>
                      <a:pPr algn="just"/>
                      <a:endParaRPr lang="en-US" altLang="ja-JP" sz="800" b="1" kern="100" dirty="0">
                        <a:effectLst/>
                        <a:latin typeface="+mn-ea"/>
                        <a:ea typeface="+mn-ea"/>
                      </a:endParaRPr>
                    </a:p>
                    <a:p>
                      <a:pPr algn="l"/>
                      <a:r>
                        <a:rPr lang="ja-JP" sz="900" b="1" kern="100" dirty="0">
                          <a:effectLst/>
                          <a:latin typeface="+mn-ea"/>
                          <a:ea typeface="+mn-ea"/>
                        </a:rPr>
                        <a:t>令和</a:t>
                      </a:r>
                      <a:r>
                        <a:rPr lang="ja-JP" altLang="en-US" sz="900" b="1" kern="100" dirty="0">
                          <a:effectLst/>
                          <a:latin typeface="+mn-ea"/>
                          <a:ea typeface="+mn-ea"/>
                        </a:rPr>
                        <a:t>８</a:t>
                      </a:r>
                      <a:r>
                        <a:rPr lang="ja-JP" sz="900" b="1" kern="100" dirty="0">
                          <a:effectLst/>
                          <a:latin typeface="+mn-ea"/>
                          <a:ea typeface="+mn-ea"/>
                        </a:rPr>
                        <a:t>年</a:t>
                      </a:r>
                      <a:r>
                        <a:rPr lang="en-US" altLang="ja-JP" sz="900" b="1" kern="100" dirty="0">
                          <a:effectLst/>
                          <a:latin typeface="+mn-ea"/>
                          <a:ea typeface="+mn-ea"/>
                        </a:rPr>
                        <a:t>1</a:t>
                      </a:r>
                      <a:r>
                        <a:rPr lang="ja-JP" sz="900" b="1" kern="100" dirty="0">
                          <a:effectLst/>
                          <a:latin typeface="+mn-ea"/>
                          <a:ea typeface="+mn-ea"/>
                        </a:rPr>
                        <a:t>月</a:t>
                      </a:r>
                      <a:r>
                        <a:rPr lang="en-US" altLang="ja-JP" sz="900" b="1" kern="100" dirty="0">
                          <a:effectLst/>
                          <a:latin typeface="+mn-ea"/>
                          <a:ea typeface="+mn-ea"/>
                        </a:rPr>
                        <a:t>31</a:t>
                      </a:r>
                      <a:r>
                        <a:rPr lang="ja-JP" sz="900" b="1" kern="100" dirty="0">
                          <a:effectLst/>
                          <a:latin typeface="+mn-ea"/>
                          <a:ea typeface="+mn-ea"/>
                        </a:rPr>
                        <a:t>日</a:t>
                      </a:r>
                      <a:r>
                        <a:rPr lang="en-US" altLang="ja-JP" sz="800" b="1" kern="100" dirty="0">
                          <a:effectLst/>
                          <a:latin typeface="+mn-ea"/>
                          <a:ea typeface="+mn-ea"/>
                        </a:rPr>
                        <a:t>(</a:t>
                      </a:r>
                      <a:r>
                        <a:rPr lang="ja-JP" altLang="en-US" sz="800" b="1" kern="100" dirty="0">
                          <a:effectLst/>
                          <a:latin typeface="+mn-ea"/>
                          <a:ea typeface="+mn-ea"/>
                        </a:rPr>
                        <a:t>土</a:t>
                      </a:r>
                      <a:r>
                        <a:rPr lang="en-US" altLang="ja-JP" sz="800" b="1" kern="100" dirty="0">
                          <a:effectLst/>
                          <a:latin typeface="+mn-ea"/>
                          <a:ea typeface="+mn-ea"/>
                        </a:rPr>
                        <a:t>)</a:t>
                      </a:r>
                      <a:endParaRPr lang="ja-JP" sz="800" b="1" kern="100" dirty="0">
                        <a:effectLst/>
                        <a:latin typeface="+mn-ea"/>
                        <a:ea typeface="+mn-ea"/>
                      </a:endParaRPr>
                    </a:p>
                    <a:p>
                      <a:pPr algn="just"/>
                      <a:r>
                        <a:rPr lang="ja-JP" sz="800" b="1" kern="100" dirty="0">
                          <a:effectLst/>
                          <a:latin typeface="+mn-ea"/>
                          <a:ea typeface="+mn-ea"/>
                        </a:rPr>
                        <a:t>元気創造プラザ</a:t>
                      </a:r>
                      <a:r>
                        <a:rPr lang="en-US" altLang="ja-JP" sz="800" b="1" kern="100" dirty="0">
                          <a:effectLst/>
                          <a:latin typeface="+mn-ea"/>
                          <a:ea typeface="+mn-ea"/>
                        </a:rPr>
                        <a:t>4</a:t>
                      </a:r>
                      <a:r>
                        <a:rPr lang="ja-JP" sz="800" b="1" kern="100" dirty="0">
                          <a:effectLst/>
                          <a:latin typeface="+mn-ea"/>
                          <a:ea typeface="+mn-ea"/>
                        </a:rPr>
                        <a:t>階</a:t>
                      </a:r>
                      <a:endParaRPr lang="en-US" altLang="ja-JP" sz="800" b="1" kern="100" dirty="0">
                        <a:effectLst/>
                        <a:latin typeface="+mn-ea"/>
                        <a:ea typeface="+mn-ea"/>
                      </a:endParaRPr>
                    </a:p>
                    <a:p>
                      <a:pPr algn="just"/>
                      <a:r>
                        <a:rPr lang="ja-JP" altLang="en-US" sz="800" b="1" kern="100" dirty="0">
                          <a:effectLst/>
                          <a:latin typeface="+mn-ea"/>
                          <a:ea typeface="+mn-ea"/>
                        </a:rPr>
                        <a:t>ホール</a:t>
                      </a:r>
                      <a:endParaRPr lang="ja-JP" sz="800" b="1" kern="100" dirty="0">
                        <a:effectLst/>
                        <a:latin typeface="+mn-ea"/>
                        <a:ea typeface="+mn-ea"/>
                        <a:cs typeface="Times New Roman" panose="02020603050405020304" pitchFamily="18" charset="0"/>
                      </a:endParaRPr>
                    </a:p>
                  </a:txBody>
                  <a:tcPr marL="68580" marR="68580" marT="0" marB="0"/>
                </a:tc>
                <a:tc>
                  <a:txBody>
                    <a:bodyPr/>
                    <a:lstStyle/>
                    <a:p>
                      <a:pPr algn="just"/>
                      <a:endParaRPr lang="en-US" altLang="ja-JP" sz="900" b="1" kern="100" dirty="0">
                        <a:effectLst/>
                        <a:latin typeface="+mn-ea"/>
                        <a:ea typeface="+mn-ea"/>
                      </a:endParaRPr>
                    </a:p>
                    <a:p>
                      <a:pPr algn="just"/>
                      <a:r>
                        <a:rPr lang="ja-JP" altLang="en-US" sz="800" b="1" kern="100" dirty="0">
                          <a:effectLst/>
                          <a:latin typeface="+mn-ea"/>
                          <a:ea typeface="+mn-ea"/>
                        </a:rPr>
                        <a:t>午後</a:t>
                      </a:r>
                      <a:r>
                        <a:rPr lang="en-US" altLang="ja-JP" sz="800" b="1" kern="100" dirty="0">
                          <a:effectLst/>
                          <a:latin typeface="+mn-ea"/>
                          <a:ea typeface="+mn-ea"/>
                        </a:rPr>
                        <a:t>1</a:t>
                      </a:r>
                      <a:r>
                        <a:rPr lang="ja-JP" altLang="en-US" sz="800" b="1" kern="100" dirty="0">
                          <a:effectLst/>
                          <a:latin typeface="+mn-ea"/>
                          <a:ea typeface="+mn-ea"/>
                        </a:rPr>
                        <a:t>時</a:t>
                      </a:r>
                      <a:r>
                        <a:rPr lang="en-US" altLang="ja-JP" sz="800" b="1" kern="100" dirty="0">
                          <a:effectLst/>
                          <a:latin typeface="+mn-ea"/>
                          <a:ea typeface="+mn-ea"/>
                        </a:rPr>
                        <a:t>30</a:t>
                      </a:r>
                      <a:r>
                        <a:rPr lang="ja-JP" altLang="en-US" sz="800" b="1" kern="100" dirty="0">
                          <a:effectLst/>
                          <a:latin typeface="+mn-ea"/>
                          <a:ea typeface="+mn-ea"/>
                        </a:rPr>
                        <a:t>分</a:t>
                      </a:r>
                      <a:endParaRPr lang="ja-JP" sz="800" b="1" kern="100" dirty="0">
                        <a:effectLst/>
                        <a:latin typeface="+mn-ea"/>
                        <a:ea typeface="+mn-ea"/>
                      </a:endParaRPr>
                    </a:p>
                    <a:p>
                      <a:pPr algn="just"/>
                      <a:r>
                        <a:rPr lang="ja-JP" sz="800" b="1" kern="100" dirty="0">
                          <a:effectLst/>
                          <a:latin typeface="+mn-ea"/>
                          <a:ea typeface="+mn-ea"/>
                        </a:rPr>
                        <a:t>～</a:t>
                      </a:r>
                      <a:r>
                        <a:rPr lang="ja-JP" altLang="en-US" sz="800" b="1" kern="100" dirty="0">
                          <a:effectLst/>
                          <a:latin typeface="+mn-ea"/>
                          <a:ea typeface="+mn-ea"/>
                        </a:rPr>
                        <a:t>午後</a:t>
                      </a:r>
                      <a:r>
                        <a:rPr lang="en-US" altLang="ja-JP" sz="800" b="1" kern="100" dirty="0">
                          <a:effectLst/>
                          <a:latin typeface="+mn-ea"/>
                          <a:ea typeface="+mn-ea"/>
                        </a:rPr>
                        <a:t>3</a:t>
                      </a:r>
                      <a:r>
                        <a:rPr lang="ja-JP" altLang="en-US" sz="800" b="1" kern="100" dirty="0">
                          <a:effectLst/>
                          <a:latin typeface="+mn-ea"/>
                          <a:ea typeface="+mn-ea"/>
                        </a:rPr>
                        <a:t>時</a:t>
                      </a:r>
                      <a:r>
                        <a:rPr lang="en-US" altLang="ja-JP" sz="800" b="1" kern="100" dirty="0">
                          <a:effectLst/>
                          <a:latin typeface="+mn-ea"/>
                          <a:ea typeface="+mn-ea"/>
                        </a:rPr>
                        <a:t>00</a:t>
                      </a:r>
                      <a:r>
                        <a:rPr lang="ja-JP" altLang="en-US" sz="800" b="1" kern="100" dirty="0">
                          <a:effectLst/>
                          <a:latin typeface="+mn-ea"/>
                          <a:ea typeface="+mn-ea"/>
                        </a:rPr>
                        <a:t>分</a:t>
                      </a:r>
                      <a:endParaRPr lang="ja-JP" sz="800" b="1" kern="100" dirty="0">
                        <a:effectLst/>
                        <a:latin typeface="+mn-ea"/>
                        <a:ea typeface="+mn-ea"/>
                        <a:cs typeface="Times New Roman" panose="02020603050405020304" pitchFamily="18" charset="0"/>
                      </a:endParaRPr>
                    </a:p>
                  </a:txBody>
                  <a:tcPr marL="68580" marR="68580" marT="0" marB="0"/>
                </a:tc>
                <a:tc>
                  <a:txBody>
                    <a:bodyPr/>
                    <a:lstStyle/>
                    <a:p>
                      <a:pPr algn="just"/>
                      <a:r>
                        <a:rPr lang="ja-JP" altLang="en-US" sz="1100" b="1" kern="100" dirty="0">
                          <a:effectLst/>
                          <a:latin typeface="+mn-ea"/>
                          <a:ea typeface="+mn-ea"/>
                        </a:rPr>
                        <a:t>体のしくみ・動きについて</a:t>
                      </a:r>
                      <a:endParaRPr lang="en-US" altLang="ja-JP" sz="1100" b="1" kern="100" dirty="0">
                        <a:effectLst/>
                        <a:latin typeface="+mn-ea"/>
                        <a:ea typeface="+mn-ea"/>
                      </a:endParaRPr>
                    </a:p>
                    <a:p>
                      <a:pPr algn="just"/>
                      <a:r>
                        <a:rPr lang="ja-JP" altLang="en-US" sz="1100" b="1" kern="100" dirty="0">
                          <a:effectLst/>
                          <a:latin typeface="+mn-ea"/>
                          <a:ea typeface="+mn-ea"/>
                        </a:rPr>
                        <a:t>ー簡単な実技含むー</a:t>
                      </a:r>
                      <a:endParaRPr lang="ja-JP" sz="1100" b="1" kern="100" dirty="0">
                        <a:effectLst/>
                        <a:latin typeface="+mn-ea"/>
                        <a:ea typeface="+mn-ea"/>
                        <a:cs typeface="Times New Roman" panose="02020603050405020304" pitchFamily="18" charset="0"/>
                      </a:endParaRPr>
                    </a:p>
                  </a:txBody>
                  <a:tcPr marL="68580" marR="68580" marT="0" marB="0" anchor="ctr"/>
                </a:tc>
                <a:tc>
                  <a:txBody>
                    <a:bodyPr/>
                    <a:lstStyle/>
                    <a:p>
                      <a:pPr algn="just"/>
                      <a:r>
                        <a:rPr lang="ja-JP" altLang="en-US" sz="700" b="1" kern="100" dirty="0">
                          <a:effectLst/>
                          <a:latin typeface="+mn-ea"/>
                          <a:ea typeface="+mn-ea"/>
                        </a:rPr>
                        <a:t>早稲田大学エクステンションセンター</a:t>
                      </a:r>
                      <a:endParaRPr lang="en-US" altLang="ja-JP" sz="700" b="1" kern="100" dirty="0">
                        <a:effectLst/>
                        <a:latin typeface="+mn-ea"/>
                        <a:ea typeface="+mn-ea"/>
                      </a:endParaRPr>
                    </a:p>
                    <a:p>
                      <a:pPr algn="just"/>
                      <a:r>
                        <a:rPr lang="ja-JP" altLang="en-US" sz="700" b="1" kern="100" dirty="0">
                          <a:effectLst/>
                          <a:latin typeface="+mn-ea"/>
                          <a:ea typeface="+mn-ea"/>
                        </a:rPr>
                        <a:t>非常勤講師</a:t>
                      </a:r>
                      <a:endParaRPr lang="en-US" altLang="ja-JP" sz="700" b="1" kern="100" dirty="0">
                        <a:effectLst/>
                        <a:latin typeface="+mn-ea"/>
                        <a:ea typeface="+mn-ea"/>
                      </a:endParaRPr>
                    </a:p>
                    <a:p>
                      <a:pPr algn="just"/>
                      <a:r>
                        <a:rPr lang="ja-JP" altLang="en-US" sz="700" b="1" kern="100" dirty="0">
                          <a:effectLst/>
                          <a:latin typeface="+mn-ea"/>
                          <a:ea typeface="+mn-ea"/>
                        </a:rPr>
                        <a:t>健康運動指導士</a:t>
                      </a:r>
                      <a:endParaRPr lang="en-US" altLang="ja-JP" sz="700" b="1" kern="100" dirty="0">
                        <a:effectLst/>
                        <a:latin typeface="+mn-ea"/>
                        <a:ea typeface="+mn-ea"/>
                      </a:endParaRPr>
                    </a:p>
                    <a:p>
                      <a:pPr algn="just"/>
                      <a:r>
                        <a:rPr lang="ja-JP" altLang="en-US" sz="700" b="1" kern="100" dirty="0">
                          <a:effectLst/>
                          <a:latin typeface="+mn-ea"/>
                          <a:ea typeface="+mn-ea"/>
                        </a:rPr>
                        <a:t>オフィス・ケア代表</a:t>
                      </a:r>
                      <a:endParaRPr lang="en-US" altLang="ja-JP" sz="700" b="1" kern="100" dirty="0">
                        <a:effectLst/>
                        <a:latin typeface="+mn-ea"/>
                        <a:ea typeface="+mn-ea"/>
                      </a:endParaRPr>
                    </a:p>
                    <a:p>
                      <a:pPr algn="just"/>
                      <a:r>
                        <a:rPr lang="ja-JP" altLang="en-US" sz="800" b="1" kern="100" dirty="0">
                          <a:effectLst/>
                          <a:latin typeface="+mn-ea"/>
                          <a:ea typeface="+mn-ea"/>
                        </a:rPr>
                        <a:t>　　</a:t>
                      </a:r>
                      <a:r>
                        <a:rPr lang="ja-JP" altLang="en-US" sz="1100" b="1" kern="100" dirty="0">
                          <a:effectLst/>
                          <a:latin typeface="+mn-ea"/>
                          <a:ea typeface="+mn-ea"/>
                        </a:rPr>
                        <a:t>古田　裕子　先生</a:t>
                      </a:r>
                      <a:endParaRPr lang="ja-JP" sz="800" b="1" kern="100" dirty="0">
                        <a:effectLst/>
                        <a:latin typeface="+mn-ea"/>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3787811575"/>
                  </a:ext>
                </a:extLst>
              </a:tr>
            </a:tbl>
          </a:graphicData>
        </a:graphic>
      </p:graphicFrame>
      <p:sp>
        <p:nvSpPr>
          <p:cNvPr id="13" name="テキスト ボックス 12">
            <a:extLst>
              <a:ext uri="{FF2B5EF4-FFF2-40B4-BE49-F238E27FC236}">
                <a16:creationId xmlns:a16="http://schemas.microsoft.com/office/drawing/2014/main" id="{0CC29A89-ED66-4F50-B8C5-CFE24321C6C9}"/>
              </a:ext>
            </a:extLst>
          </p:cNvPr>
          <p:cNvSpPr txBox="1"/>
          <p:nvPr/>
        </p:nvSpPr>
        <p:spPr>
          <a:xfrm>
            <a:off x="96864" y="6431132"/>
            <a:ext cx="6761136" cy="3679469"/>
          </a:xfrm>
          <a:prstGeom prst="rect">
            <a:avLst/>
          </a:prstGeom>
          <a:noFill/>
        </p:spPr>
        <p:txBody>
          <a:bodyPr wrap="square" rtlCol="0">
            <a:spAutoFit/>
          </a:bodyPr>
          <a:lstStyle/>
          <a:p>
            <a:r>
              <a:rPr kumimoji="1" lang="en-US" altLang="ja-JP" sz="1110" b="1" dirty="0">
                <a:latin typeface="HGSｺﾞｼｯｸM" panose="020B0600000000000000" pitchFamily="50" charset="-128"/>
                <a:ea typeface="HGSｺﾞｼｯｸM" panose="020B0600000000000000" pitchFamily="50" charset="-128"/>
              </a:rPr>
              <a:t> </a:t>
            </a:r>
            <a:r>
              <a:rPr kumimoji="1" lang="en-US" altLang="ja-JP" sz="1110" b="1" dirty="0">
                <a:latin typeface="+mn-ea"/>
              </a:rPr>
              <a:t>7</a:t>
            </a:r>
            <a:r>
              <a:rPr kumimoji="1" lang="ja-JP" altLang="en-US" sz="1110" b="1" dirty="0">
                <a:latin typeface="+mn-ea"/>
              </a:rPr>
              <a:t>　認定等　　</a:t>
            </a:r>
            <a:r>
              <a:rPr kumimoji="1" lang="ja-JP" altLang="en-US" sz="1110" dirty="0">
                <a:latin typeface="+mn-ea"/>
              </a:rPr>
              <a:t>⑴　指導員登録者は、</a:t>
            </a:r>
            <a:r>
              <a:rPr kumimoji="1" lang="en-US" altLang="ja-JP" sz="1110" dirty="0">
                <a:latin typeface="+mn-ea"/>
              </a:rPr>
              <a:t>1</a:t>
            </a:r>
            <a:r>
              <a:rPr kumimoji="1" lang="ja-JP" altLang="en-US" sz="1110" dirty="0">
                <a:latin typeface="+mn-ea"/>
              </a:rPr>
              <a:t>回以上受講されると更新対象となります。</a:t>
            </a:r>
            <a:endParaRPr kumimoji="1" lang="en-US" altLang="ja-JP" sz="1110" dirty="0">
              <a:latin typeface="+mn-ea"/>
            </a:endParaRPr>
          </a:p>
          <a:p>
            <a:r>
              <a:rPr kumimoji="1" lang="ja-JP" altLang="en-US" sz="1110" dirty="0">
                <a:latin typeface="+mn-ea"/>
              </a:rPr>
              <a:t>　　　　　　　 　  なお、三鷹市スポーツ指導員認定証を当日ご持参ください。</a:t>
            </a:r>
            <a:endParaRPr kumimoji="1" lang="en-US" altLang="ja-JP" sz="1110" dirty="0">
              <a:latin typeface="+mn-ea"/>
            </a:endParaRPr>
          </a:p>
          <a:p>
            <a:r>
              <a:rPr kumimoji="1" lang="ja-JP" altLang="en-US" sz="1110" b="1" dirty="0">
                <a:latin typeface="+mn-ea"/>
              </a:rPr>
              <a:t>　　　　</a:t>
            </a:r>
            <a:r>
              <a:rPr kumimoji="1" lang="ja-JP" altLang="en-US" sz="1110" dirty="0">
                <a:latin typeface="+mn-ea"/>
              </a:rPr>
              <a:t>　       ⑵    </a:t>
            </a:r>
            <a:r>
              <a:rPr kumimoji="1" lang="ja-JP" altLang="en-US" sz="1110" b="1" dirty="0">
                <a:latin typeface="+mn-ea"/>
              </a:rPr>
              <a:t>新規</a:t>
            </a:r>
            <a:r>
              <a:rPr kumimoji="1" lang="ja-JP" altLang="en-US" sz="1110" dirty="0">
                <a:latin typeface="+mn-ea"/>
              </a:rPr>
              <a:t>に資格認定を希望する方は、全回受講し、受講後「講義内容についての感想」</a:t>
            </a:r>
            <a:endParaRPr kumimoji="1" lang="en-US" altLang="ja-JP" sz="1110" dirty="0">
              <a:latin typeface="+mn-ea"/>
            </a:endParaRPr>
          </a:p>
          <a:p>
            <a:r>
              <a:rPr kumimoji="1" lang="ja-JP" altLang="en-US" sz="1110" dirty="0">
                <a:latin typeface="+mn-ea"/>
              </a:rPr>
              <a:t>　　　　　　　　   をテーマに</a:t>
            </a:r>
            <a:r>
              <a:rPr kumimoji="1" lang="en-US" altLang="ja-JP" sz="1110" dirty="0">
                <a:latin typeface="+mn-ea"/>
              </a:rPr>
              <a:t>400</a:t>
            </a:r>
            <a:r>
              <a:rPr kumimoji="1" lang="ja-JP" altLang="en-US" sz="1110" dirty="0">
                <a:latin typeface="+mn-ea"/>
              </a:rPr>
              <a:t>字詰め原稿用紙</a:t>
            </a:r>
            <a:r>
              <a:rPr kumimoji="1" lang="en-US" altLang="ja-JP" sz="1110" dirty="0">
                <a:latin typeface="+mn-ea"/>
              </a:rPr>
              <a:t>1</a:t>
            </a:r>
            <a:r>
              <a:rPr kumimoji="1" lang="ja-JP" altLang="en-US" sz="1110" dirty="0">
                <a:latin typeface="+mn-ea"/>
              </a:rPr>
              <a:t>枚のレポートを提出していただきます。</a:t>
            </a:r>
            <a:endParaRPr kumimoji="1" lang="en-US" altLang="ja-JP" sz="1110" dirty="0">
              <a:latin typeface="+mn-ea"/>
            </a:endParaRPr>
          </a:p>
          <a:p>
            <a:r>
              <a:rPr kumimoji="1" lang="ja-JP" altLang="en-US" sz="1110" dirty="0">
                <a:latin typeface="+mn-ea"/>
              </a:rPr>
              <a:t>　　　　　　　　　</a:t>
            </a:r>
            <a:r>
              <a:rPr kumimoji="1" lang="ja-JP" altLang="en-US" sz="1110" b="1" dirty="0">
                <a:solidFill>
                  <a:srgbClr val="7030A0"/>
                </a:solidFill>
                <a:latin typeface="+mn-ea"/>
              </a:rPr>
              <a:t>提出</a:t>
            </a:r>
            <a:r>
              <a:rPr kumimoji="1" lang="ja-JP" altLang="en-US" sz="1110" b="1">
                <a:solidFill>
                  <a:srgbClr val="7030A0"/>
                </a:solidFill>
                <a:latin typeface="+mn-ea"/>
              </a:rPr>
              <a:t>期限　令和８年</a:t>
            </a:r>
            <a:r>
              <a:rPr kumimoji="1" lang="ja-JP" altLang="en-US" sz="1110" b="1" dirty="0">
                <a:solidFill>
                  <a:srgbClr val="7030A0"/>
                </a:solidFill>
                <a:latin typeface="+mn-ea"/>
              </a:rPr>
              <a:t>２月</a:t>
            </a:r>
            <a:r>
              <a:rPr kumimoji="1" lang="en-US" altLang="ja-JP" sz="1110" b="1" dirty="0">
                <a:solidFill>
                  <a:srgbClr val="7030A0"/>
                </a:solidFill>
                <a:latin typeface="+mn-ea"/>
              </a:rPr>
              <a:t>27</a:t>
            </a:r>
            <a:r>
              <a:rPr kumimoji="1" lang="ja-JP" altLang="en-US" sz="1110" b="1" dirty="0">
                <a:solidFill>
                  <a:srgbClr val="7030A0"/>
                </a:solidFill>
                <a:latin typeface="+mn-ea"/>
              </a:rPr>
              <a:t>日（金）</a:t>
            </a:r>
            <a:endParaRPr kumimoji="1" lang="en-US" altLang="ja-JP" sz="1110" b="1" dirty="0">
              <a:solidFill>
                <a:srgbClr val="7030A0"/>
              </a:solidFill>
              <a:latin typeface="+mn-ea"/>
            </a:endParaRPr>
          </a:p>
          <a:p>
            <a:r>
              <a:rPr kumimoji="1" lang="ja-JP" altLang="en-US" sz="1110" dirty="0">
                <a:latin typeface="+mn-ea"/>
              </a:rPr>
              <a:t>　　　   　   　 ⑶    実習は、運動のできる服装で出席してください。</a:t>
            </a:r>
            <a:endParaRPr kumimoji="1" lang="en-US" altLang="ja-JP" sz="1110" dirty="0">
              <a:latin typeface="+mn-ea"/>
            </a:endParaRPr>
          </a:p>
          <a:p>
            <a:endParaRPr kumimoji="1" lang="en-US" altLang="ja-JP" sz="1110" b="1" dirty="0">
              <a:latin typeface="+mn-ea"/>
            </a:endParaRPr>
          </a:p>
          <a:p>
            <a:r>
              <a:rPr kumimoji="1" lang="en-US" altLang="ja-JP" sz="1110" b="1" dirty="0">
                <a:latin typeface="+mn-ea"/>
              </a:rPr>
              <a:t> 8</a:t>
            </a:r>
            <a:r>
              <a:rPr kumimoji="1" lang="ja-JP" altLang="en-US" sz="1110" b="1" dirty="0">
                <a:latin typeface="+mn-ea"/>
              </a:rPr>
              <a:t>　定員</a:t>
            </a:r>
            <a:r>
              <a:rPr kumimoji="1" lang="ja-JP" altLang="en-US" sz="1110" dirty="0">
                <a:latin typeface="+mn-ea"/>
              </a:rPr>
              <a:t>　　　先着各</a:t>
            </a:r>
            <a:r>
              <a:rPr kumimoji="1" lang="en-US" altLang="ja-JP" sz="1110" dirty="0">
                <a:latin typeface="+mn-ea"/>
              </a:rPr>
              <a:t>40</a:t>
            </a:r>
            <a:r>
              <a:rPr kumimoji="1" lang="ja-JP" altLang="en-US" sz="1110" dirty="0">
                <a:latin typeface="+mn-ea"/>
              </a:rPr>
              <a:t>名　　　　　　</a:t>
            </a:r>
            <a:endParaRPr kumimoji="1" lang="en-US" altLang="ja-JP" sz="1110" b="1" dirty="0">
              <a:latin typeface="+mn-ea"/>
            </a:endParaRPr>
          </a:p>
          <a:p>
            <a:r>
              <a:rPr kumimoji="1" lang="ja-JP" altLang="en-US" sz="1110" b="1" dirty="0">
                <a:latin typeface="+mn-ea"/>
              </a:rPr>
              <a:t> </a:t>
            </a:r>
            <a:endParaRPr kumimoji="1" lang="en-US" altLang="ja-JP" sz="1110" b="1" dirty="0">
              <a:latin typeface="+mn-ea"/>
            </a:endParaRPr>
          </a:p>
          <a:p>
            <a:r>
              <a:rPr kumimoji="1" lang="en-US" altLang="ja-JP" sz="1110" b="1" dirty="0">
                <a:latin typeface="+mn-ea"/>
              </a:rPr>
              <a:t> 9</a:t>
            </a:r>
            <a:r>
              <a:rPr kumimoji="1" lang="ja-JP" altLang="en-US" sz="1110" b="1" dirty="0">
                <a:latin typeface="+mn-ea"/>
              </a:rPr>
              <a:t>　参加料</a:t>
            </a:r>
            <a:r>
              <a:rPr kumimoji="1" lang="ja-JP" altLang="en-US" sz="1110" dirty="0">
                <a:latin typeface="+mn-ea"/>
              </a:rPr>
              <a:t>　　無料  </a:t>
            </a:r>
            <a:endParaRPr kumimoji="1" lang="en-US" altLang="ja-JP" sz="1110" dirty="0">
              <a:latin typeface="+mn-ea"/>
            </a:endParaRPr>
          </a:p>
          <a:p>
            <a:r>
              <a:rPr kumimoji="1" lang="ja-JP" altLang="en-US" sz="1110" dirty="0">
                <a:latin typeface="+mn-ea"/>
              </a:rPr>
              <a:t>　　　　　　　</a:t>
            </a:r>
            <a:r>
              <a:rPr kumimoji="1" lang="ja-JP" altLang="en-US" sz="1110" b="1" dirty="0">
                <a:latin typeface="+mn-ea"/>
              </a:rPr>
              <a:t>　　</a:t>
            </a:r>
            <a:r>
              <a:rPr kumimoji="1" lang="ja-JP" altLang="en-US" sz="1110" dirty="0">
                <a:latin typeface="+mn-ea"/>
              </a:rPr>
              <a:t>　　　</a:t>
            </a:r>
            <a:endParaRPr kumimoji="1" lang="en-US" altLang="ja-JP" sz="1110" b="1" dirty="0">
              <a:latin typeface="+mn-ea"/>
            </a:endParaRPr>
          </a:p>
          <a:p>
            <a:pPr marL="228600" indent="-228600">
              <a:buAutoNum type="arabicPlain" startAt="10"/>
            </a:pPr>
            <a:r>
              <a:rPr kumimoji="1" lang="ja-JP" altLang="en-US" sz="1110" b="1" dirty="0">
                <a:latin typeface="+mn-ea"/>
              </a:rPr>
              <a:t>申込方法　 </a:t>
            </a:r>
            <a:r>
              <a:rPr kumimoji="1" lang="ja-JP" altLang="en-US" sz="1110" dirty="0">
                <a:latin typeface="+mn-ea"/>
              </a:rPr>
              <a:t>申込票に必要事項をご記入の上、</a:t>
            </a:r>
            <a:r>
              <a:rPr kumimoji="1" lang="ja-JP" altLang="en-US" sz="1110" b="1" u="sng" dirty="0">
                <a:latin typeface="+mn-ea"/>
              </a:rPr>
              <a:t>１月８日</a:t>
            </a:r>
            <a:r>
              <a:rPr kumimoji="1" lang="en-US" altLang="ja-JP" sz="1110" b="1" u="sng" dirty="0">
                <a:latin typeface="+mn-ea"/>
              </a:rPr>
              <a:t>(</a:t>
            </a:r>
            <a:r>
              <a:rPr kumimoji="1" lang="ja-JP" altLang="en-US" sz="1110" b="1" u="sng" dirty="0">
                <a:latin typeface="+mn-ea"/>
              </a:rPr>
              <a:t>木</a:t>
            </a:r>
            <a:r>
              <a:rPr kumimoji="1" lang="en-US" altLang="ja-JP" sz="1110" b="1" u="sng" dirty="0">
                <a:latin typeface="+mn-ea"/>
              </a:rPr>
              <a:t>)</a:t>
            </a:r>
            <a:r>
              <a:rPr kumimoji="1" lang="ja-JP" altLang="en-US" sz="1110" b="1" u="sng" dirty="0">
                <a:latin typeface="+mn-ea"/>
              </a:rPr>
              <a:t>～１月</a:t>
            </a:r>
            <a:r>
              <a:rPr kumimoji="1" lang="en-US" altLang="ja-JP" sz="1110" b="1" u="sng" dirty="0">
                <a:latin typeface="+mn-ea"/>
              </a:rPr>
              <a:t>23</a:t>
            </a:r>
            <a:r>
              <a:rPr kumimoji="1" lang="ja-JP" altLang="en-US" sz="1110" b="1" u="sng" dirty="0">
                <a:latin typeface="+mn-ea"/>
              </a:rPr>
              <a:t>日</a:t>
            </a:r>
            <a:r>
              <a:rPr kumimoji="1" lang="en-US" altLang="ja-JP" sz="1110" b="1" u="sng" dirty="0">
                <a:latin typeface="+mn-ea"/>
              </a:rPr>
              <a:t>(</a:t>
            </a:r>
            <a:r>
              <a:rPr kumimoji="1" lang="ja-JP" altLang="en-US" sz="1110" b="1" u="sng" dirty="0">
                <a:latin typeface="+mn-ea"/>
              </a:rPr>
              <a:t>金</a:t>
            </a:r>
            <a:r>
              <a:rPr kumimoji="1" lang="en-US" altLang="ja-JP" sz="1110" b="1" u="sng" dirty="0">
                <a:latin typeface="+mn-ea"/>
              </a:rPr>
              <a:t>)</a:t>
            </a:r>
            <a:r>
              <a:rPr kumimoji="1" lang="ja-JP" altLang="en-US" sz="1110" dirty="0">
                <a:latin typeface="+mn-ea"/>
              </a:rPr>
              <a:t>にスポーツ協会事務局</a:t>
            </a:r>
            <a:endParaRPr kumimoji="1" lang="en-US" altLang="ja-JP" sz="1110" dirty="0">
              <a:latin typeface="+mn-ea"/>
            </a:endParaRPr>
          </a:p>
          <a:p>
            <a:r>
              <a:rPr kumimoji="1" lang="ja-JP" altLang="en-US" sz="1110" b="1" dirty="0">
                <a:latin typeface="+mn-ea"/>
              </a:rPr>
              <a:t>　　　　　　　</a:t>
            </a:r>
            <a:r>
              <a:rPr kumimoji="1" lang="ja-JP" altLang="en-US" sz="1110" dirty="0">
                <a:latin typeface="+mn-ea"/>
              </a:rPr>
              <a:t>まで</a:t>
            </a:r>
            <a:r>
              <a:rPr kumimoji="1" lang="en-US" altLang="ja-JP" sz="1110" b="1" dirty="0">
                <a:latin typeface="+mn-ea"/>
              </a:rPr>
              <a:t>FAX</a:t>
            </a:r>
            <a:r>
              <a:rPr kumimoji="1" lang="ja-JP" altLang="en-US" sz="1110" b="1" dirty="0">
                <a:latin typeface="+mn-ea"/>
              </a:rPr>
              <a:t>またはメールで</a:t>
            </a:r>
            <a:r>
              <a:rPr kumimoji="1" lang="ja-JP" altLang="en-US" sz="1110" dirty="0">
                <a:latin typeface="+mn-ea"/>
              </a:rPr>
              <a:t>お申込みください。　</a:t>
            </a:r>
            <a:endParaRPr kumimoji="1" lang="en-US" altLang="ja-JP" sz="1110" dirty="0">
              <a:latin typeface="+mn-ea"/>
            </a:endParaRPr>
          </a:p>
          <a:p>
            <a:r>
              <a:rPr kumimoji="1" lang="ja-JP" altLang="en-US" sz="1110" dirty="0">
                <a:latin typeface="+mn-ea"/>
              </a:rPr>
              <a:t>　　　　　　　新規資格認定を希望される方は同協会加盟団体の推薦を受けお申込みください。</a:t>
            </a:r>
            <a:endParaRPr kumimoji="1" lang="en-US" altLang="ja-JP" sz="1110" dirty="0">
              <a:latin typeface="+mn-ea"/>
            </a:endParaRPr>
          </a:p>
          <a:p>
            <a:r>
              <a:rPr kumimoji="1" lang="ja-JP" altLang="en-US" sz="1110" dirty="0">
                <a:latin typeface="+mn-ea"/>
              </a:rPr>
              <a:t>　　　　　　　　　　　　　　　　　　　　　　　　　　　　　　　　　　</a:t>
            </a:r>
            <a:r>
              <a:rPr kumimoji="1" lang="ja-JP" altLang="en-US" sz="1110" b="1" dirty="0">
                <a:latin typeface="+mn-ea"/>
              </a:rPr>
              <a:t>　　　　　　　</a:t>
            </a:r>
            <a:endParaRPr kumimoji="1" lang="en-US" altLang="ja-JP" sz="1110" b="1" dirty="0">
              <a:latin typeface="+mn-ea"/>
            </a:endParaRPr>
          </a:p>
          <a:p>
            <a:r>
              <a:rPr kumimoji="1" lang="ja-JP" altLang="en-US" sz="1110" b="1" dirty="0">
                <a:latin typeface="+mn-ea"/>
              </a:rPr>
              <a:t>お申込み・お問合せ　</a:t>
            </a:r>
            <a:r>
              <a:rPr kumimoji="1" lang="ja-JP" altLang="en-US" sz="1110" dirty="0">
                <a:latin typeface="+mn-ea"/>
              </a:rPr>
              <a:t>三鷹市スポーツ協会事務局　</a:t>
            </a:r>
            <a:endParaRPr kumimoji="1" lang="en-US" altLang="ja-JP" sz="1110" dirty="0">
              <a:latin typeface="+mn-ea"/>
            </a:endParaRPr>
          </a:p>
          <a:p>
            <a:r>
              <a:rPr kumimoji="1" lang="ja-JP" altLang="en-US" sz="1110" dirty="0">
                <a:latin typeface="+mn-ea"/>
              </a:rPr>
              <a:t>　　　　　　　　　　</a:t>
            </a:r>
            <a:r>
              <a:rPr kumimoji="1" lang="en-US" altLang="ja-JP" sz="1050" dirty="0">
                <a:latin typeface="+mn-ea"/>
              </a:rPr>
              <a:t>※</a:t>
            </a:r>
            <a:r>
              <a:rPr kumimoji="1" lang="ja-JP" altLang="en-US" sz="1050" dirty="0">
                <a:latin typeface="+mn-ea"/>
              </a:rPr>
              <a:t>受付時間　火曜日～土曜日</a:t>
            </a:r>
            <a:r>
              <a:rPr kumimoji="1" lang="en-US" altLang="ja-JP" sz="1050" dirty="0">
                <a:latin typeface="+mn-ea"/>
              </a:rPr>
              <a:t>(</a:t>
            </a:r>
            <a:r>
              <a:rPr kumimoji="1" lang="ja-JP" altLang="en-US" sz="1050" dirty="0">
                <a:latin typeface="+mn-ea"/>
              </a:rPr>
              <a:t>祝祭日を除く</a:t>
            </a:r>
            <a:r>
              <a:rPr kumimoji="1" lang="en-US" altLang="ja-JP" sz="1050" dirty="0">
                <a:latin typeface="+mn-ea"/>
              </a:rPr>
              <a:t>)</a:t>
            </a:r>
            <a:r>
              <a:rPr kumimoji="1" lang="ja-JP" altLang="en-US" sz="1050" dirty="0">
                <a:latin typeface="+mn-ea"/>
              </a:rPr>
              <a:t>の午前</a:t>
            </a:r>
            <a:r>
              <a:rPr kumimoji="1" lang="en-US" altLang="ja-JP" sz="1050" dirty="0">
                <a:latin typeface="+mn-ea"/>
              </a:rPr>
              <a:t>10</a:t>
            </a:r>
            <a:r>
              <a:rPr kumimoji="1" lang="ja-JP" altLang="en-US" sz="1050" dirty="0">
                <a:latin typeface="+mn-ea"/>
              </a:rPr>
              <a:t>時から午後</a:t>
            </a:r>
            <a:r>
              <a:rPr kumimoji="1" lang="en-US" altLang="ja-JP" sz="1050" dirty="0">
                <a:latin typeface="+mn-ea"/>
              </a:rPr>
              <a:t>5</a:t>
            </a:r>
            <a:r>
              <a:rPr kumimoji="1" lang="ja-JP" altLang="en-US" sz="1050" dirty="0">
                <a:latin typeface="+mn-ea"/>
              </a:rPr>
              <a:t>時まで</a:t>
            </a:r>
            <a:endParaRPr kumimoji="1" lang="en-US" altLang="ja-JP" sz="1050" dirty="0">
              <a:latin typeface="+mn-ea"/>
            </a:endParaRPr>
          </a:p>
          <a:p>
            <a:r>
              <a:rPr kumimoji="1" lang="ja-JP" altLang="en-US" sz="1110" b="1" dirty="0">
                <a:latin typeface="+mn-ea"/>
              </a:rPr>
              <a:t>　　　　　　　　　　℡</a:t>
            </a:r>
            <a:r>
              <a:rPr kumimoji="1" lang="en-US" altLang="ja-JP" sz="1110" b="1" dirty="0">
                <a:latin typeface="+mn-ea"/>
              </a:rPr>
              <a:t>/Fax</a:t>
            </a:r>
            <a:r>
              <a:rPr kumimoji="1" lang="ja-JP" altLang="en-US" sz="1110" b="1" dirty="0">
                <a:latin typeface="+mn-ea"/>
              </a:rPr>
              <a:t>　</a:t>
            </a:r>
            <a:r>
              <a:rPr kumimoji="1" lang="en-US" altLang="ja-JP" sz="1110" b="1" dirty="0">
                <a:latin typeface="+mn-ea"/>
              </a:rPr>
              <a:t>0422-43-2500</a:t>
            </a:r>
            <a:r>
              <a:rPr kumimoji="1" lang="ja-JP" altLang="en-US" sz="1110" b="1" dirty="0">
                <a:latin typeface="+mn-ea"/>
              </a:rPr>
              <a:t>　　</a:t>
            </a:r>
            <a:r>
              <a:rPr kumimoji="1" lang="en-US" altLang="ja-JP" sz="1110" b="1" dirty="0">
                <a:latin typeface="+mn-ea"/>
              </a:rPr>
              <a:t>Mail</a:t>
            </a:r>
            <a:r>
              <a:rPr kumimoji="1" lang="ja-JP" altLang="en-US" sz="1110" b="1" dirty="0">
                <a:latin typeface="+mn-ea"/>
              </a:rPr>
              <a:t>　</a:t>
            </a:r>
            <a:r>
              <a:rPr kumimoji="1" lang="en-US" altLang="ja-JP" sz="1110" b="1" dirty="0">
                <a:latin typeface="+mn-ea"/>
                <a:hlinkClick r:id="rId2"/>
              </a:rPr>
              <a:t>qqrt38y9@fancy.ocn.ne,jp</a:t>
            </a:r>
            <a:endParaRPr kumimoji="1" lang="en-US" altLang="ja-JP" sz="1110" b="1" dirty="0">
              <a:latin typeface="+mn-ea"/>
            </a:endParaRPr>
          </a:p>
          <a:p>
            <a:r>
              <a:rPr kumimoji="1" lang="en-US" altLang="ja-JP" sz="1110" b="1" dirty="0">
                <a:latin typeface="+mn-ea"/>
              </a:rPr>
              <a:t>           </a:t>
            </a:r>
            <a:r>
              <a:rPr kumimoji="1" lang="ja-JP" altLang="en-US" sz="1110" b="1" dirty="0">
                <a:latin typeface="+mn-ea"/>
              </a:rPr>
              <a:t>　　　　　　</a:t>
            </a:r>
            <a:endParaRPr kumimoji="1" lang="en-US" altLang="ja-JP" sz="1110" b="1" dirty="0">
              <a:solidFill>
                <a:srgbClr val="FF0000"/>
              </a:solidFill>
              <a:latin typeface="+mn-ea"/>
            </a:endParaRPr>
          </a:p>
          <a:p>
            <a:endParaRPr kumimoji="1" lang="en-US" altLang="ja-JP" sz="1110" dirty="0">
              <a:latin typeface="+mn-ea"/>
            </a:endParaRPr>
          </a:p>
          <a:p>
            <a:r>
              <a:rPr kumimoji="1" lang="ja-JP" altLang="en-US" sz="1110" dirty="0">
                <a:latin typeface="+mn-ea"/>
              </a:rPr>
              <a:t>　　　　　　　　　</a:t>
            </a:r>
          </a:p>
        </p:txBody>
      </p:sp>
      <p:graphicFrame>
        <p:nvGraphicFramePr>
          <p:cNvPr id="2" name="オブジェクト 1">
            <a:extLst>
              <a:ext uri="{FF2B5EF4-FFF2-40B4-BE49-F238E27FC236}">
                <a16:creationId xmlns:a16="http://schemas.microsoft.com/office/drawing/2014/main" id="{87E4C72D-CCBC-B437-E5A9-DBB7F19799E4}"/>
              </a:ext>
            </a:extLst>
          </p:cNvPr>
          <p:cNvGraphicFramePr>
            <a:graphicFrameLocks noChangeAspect="1"/>
          </p:cNvGraphicFramePr>
          <p:nvPr>
            <p:extLst>
              <p:ext uri="{D42A27DB-BD31-4B8C-83A1-F6EECF244321}">
                <p14:modId xmlns:p14="http://schemas.microsoft.com/office/powerpoint/2010/main" val="3170148465"/>
              </p:ext>
            </p:extLst>
          </p:nvPr>
        </p:nvGraphicFramePr>
        <p:xfrm>
          <a:off x="280372" y="159839"/>
          <a:ext cx="879474" cy="621720"/>
        </p:xfrm>
        <a:graphic>
          <a:graphicData uri="http://schemas.openxmlformats.org/presentationml/2006/ole">
            <mc:AlternateContent xmlns:mc="http://schemas.openxmlformats.org/markup-compatibility/2006">
              <mc:Choice xmlns:v="urn:schemas-microsoft-com:vml" Requires="v">
                <p:oleObj name="Acrobat Document" r:id="rId3" imgW="11343939" imgH="8020022" progId="Acrobat.Document.DC">
                  <p:embed/>
                </p:oleObj>
              </mc:Choice>
              <mc:Fallback>
                <p:oleObj name="Acrobat Document" r:id="rId3" imgW="11343939" imgH="8020022" progId="Acrobat.Document.DC">
                  <p:embed/>
                  <p:pic>
                    <p:nvPicPr>
                      <p:cNvPr id="0" name=""/>
                      <p:cNvPicPr/>
                      <p:nvPr/>
                    </p:nvPicPr>
                    <p:blipFill>
                      <a:blip r:embed="rId4"/>
                      <a:stretch>
                        <a:fillRect/>
                      </a:stretch>
                    </p:blipFill>
                    <p:spPr>
                      <a:xfrm>
                        <a:off x="280372" y="159839"/>
                        <a:ext cx="879474" cy="621720"/>
                      </a:xfrm>
                      <a:prstGeom prst="rect">
                        <a:avLst/>
                      </a:prstGeom>
                    </p:spPr>
                  </p:pic>
                </p:oleObj>
              </mc:Fallback>
            </mc:AlternateContent>
          </a:graphicData>
        </a:graphic>
      </p:graphicFrame>
    </p:spTree>
    <p:extLst>
      <p:ext uri="{BB962C8B-B14F-4D97-AF65-F5344CB8AC3E}">
        <p14:creationId xmlns:p14="http://schemas.microsoft.com/office/powerpoint/2010/main" val="260386392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172</TotalTime>
  <Words>579</Words>
  <Application>Microsoft Office PowerPoint</Application>
  <PresentationFormat>A4 210 x 297 mm</PresentationFormat>
  <Paragraphs>97</Paragraphs>
  <Slides>1</Slides>
  <Notes>0</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1</vt:i4>
      </vt:variant>
    </vt:vector>
  </HeadingPairs>
  <TitlesOfParts>
    <vt:vector size="7" baseType="lpstr">
      <vt:lpstr>HGSｺﾞｼｯｸM</vt:lpstr>
      <vt:lpstr>Arial</vt:lpstr>
      <vt:lpstr>Calibri</vt:lpstr>
      <vt:lpstr>Calibri Light</vt:lpstr>
      <vt:lpstr>Office テーマ</vt:lpstr>
      <vt:lpstr>Acrobat Document</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user2</dc:creator>
  <cp:lastModifiedBy>user2</cp:lastModifiedBy>
  <cp:revision>28</cp:revision>
  <cp:lastPrinted>2025-11-28T07:15:32Z</cp:lastPrinted>
  <dcterms:created xsi:type="dcterms:W3CDTF">2020-12-04T06:27:01Z</dcterms:created>
  <dcterms:modified xsi:type="dcterms:W3CDTF">2025-11-28T07:24:48Z</dcterms:modified>
</cp:coreProperties>
</file>